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28"/>
  </p:notesMasterIdLst>
  <p:handoutMasterIdLst>
    <p:handoutMasterId r:id="rId29"/>
  </p:handoutMasterIdLst>
  <p:sldIdLst>
    <p:sldId id="258" r:id="rId3"/>
    <p:sldId id="325" r:id="rId4"/>
    <p:sldId id="343" r:id="rId5"/>
    <p:sldId id="326" r:id="rId6"/>
    <p:sldId id="327" r:id="rId7"/>
    <p:sldId id="328" r:id="rId8"/>
    <p:sldId id="324" r:id="rId9"/>
    <p:sldId id="329" r:id="rId10"/>
    <p:sldId id="330" r:id="rId11"/>
    <p:sldId id="342" r:id="rId12"/>
    <p:sldId id="331" r:id="rId13"/>
    <p:sldId id="332" r:id="rId14"/>
    <p:sldId id="333" r:id="rId15"/>
    <p:sldId id="334" r:id="rId16"/>
    <p:sldId id="335" r:id="rId17"/>
    <p:sldId id="336" r:id="rId18"/>
    <p:sldId id="337" r:id="rId19"/>
    <p:sldId id="345" r:id="rId20"/>
    <p:sldId id="338" r:id="rId21"/>
    <p:sldId id="347" r:id="rId22"/>
    <p:sldId id="339" r:id="rId23"/>
    <p:sldId id="305" r:id="rId24"/>
    <p:sldId id="323" r:id="rId25"/>
    <p:sldId id="346" r:id="rId26"/>
    <p:sldId id="341" r:id="rId2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T"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620" autoAdjust="0"/>
    <p:restoredTop sz="93508" autoAdjust="0"/>
  </p:normalViewPr>
  <p:slideViewPr>
    <p:cSldViewPr>
      <p:cViewPr>
        <p:scale>
          <a:sx n="100" d="100"/>
          <a:sy n="100" d="100"/>
        </p:scale>
        <p:origin x="-166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2088" y="-7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5747" tIns="47873" rIns="95747" bIns="47873" rtlCol="0"/>
          <a:lstStyle>
            <a:lvl1pPr algn="r">
              <a:defRPr sz="1300"/>
            </a:lvl1pPr>
          </a:lstStyle>
          <a:p>
            <a:fld id="{5A721B00-6FC2-41C5-8CC8-B9EEA04C504C}" type="datetimeFigureOut">
              <a:rPr lang="en-US" smtClean="0"/>
              <a:pPr/>
              <a:t>5/17/2012</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5747" tIns="47873" rIns="95747" bIns="47873"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5747" tIns="47873" rIns="95747" bIns="47873" rtlCol="0" anchor="b"/>
          <a:lstStyle>
            <a:lvl1pPr algn="r">
              <a:defRPr sz="1300"/>
            </a:lvl1pPr>
          </a:lstStyle>
          <a:p>
            <a:fld id="{23498FED-E309-4234-8533-7FE78C077757}" type="slidenum">
              <a:rPr lang="en-US" smtClean="0"/>
              <a:pPr/>
              <a:t>‹#›</a:t>
            </a:fld>
            <a:endParaRPr lang="en-US"/>
          </a:p>
        </p:txBody>
      </p:sp>
    </p:spTree>
    <p:extLst>
      <p:ext uri="{BB962C8B-B14F-4D97-AF65-F5344CB8AC3E}">
        <p14:creationId xmlns:p14="http://schemas.microsoft.com/office/powerpoint/2010/main" val="4066317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5747" tIns="47873" rIns="95747" bIns="47873" rtlCol="0"/>
          <a:lstStyle>
            <a:lvl1pPr algn="r">
              <a:defRPr sz="1300"/>
            </a:lvl1pPr>
          </a:lstStyle>
          <a:p>
            <a:fld id="{E964F934-0B1F-4A2D-B327-660F7F58F120}" type="datetimeFigureOut">
              <a:rPr lang="en-US" smtClean="0"/>
              <a:pPr/>
              <a:t>5/17/2012</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5747" tIns="47873" rIns="95747" bIns="47873"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5747" tIns="47873" rIns="95747" bIns="4787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5747" tIns="47873" rIns="95747" bIns="47873"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5747" tIns="47873" rIns="95747" bIns="47873" rtlCol="0" anchor="b"/>
          <a:lstStyle>
            <a:lvl1pPr algn="r">
              <a:defRPr sz="1300"/>
            </a:lvl1pPr>
          </a:lstStyle>
          <a:p>
            <a:fld id="{404592BD-A84E-44A3-8DF7-E6ED0C1DA784}" type="slidenum">
              <a:rPr lang="en-US" smtClean="0"/>
              <a:pPr/>
              <a:t>‹#›</a:t>
            </a:fld>
            <a:endParaRPr lang="en-US"/>
          </a:p>
        </p:txBody>
      </p:sp>
    </p:spTree>
    <p:extLst>
      <p:ext uri="{BB962C8B-B14F-4D97-AF65-F5344CB8AC3E}">
        <p14:creationId xmlns:p14="http://schemas.microsoft.com/office/powerpoint/2010/main" val="34976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5" name="Rectangle 44"/>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p:cNvGrpSpPr/>
          <p:nvPr userDrawn="1"/>
        </p:nvGrpSpPr>
        <p:grpSpPr>
          <a:xfrm>
            <a:off x="0" y="2267858"/>
            <a:ext cx="4191000" cy="4590144"/>
            <a:chOff x="-1" y="1600199"/>
            <a:chExt cx="4501019" cy="5257801"/>
          </a:xfrm>
        </p:grpSpPr>
        <p:sp>
          <p:nvSpPr>
            <p:cNvPr id="39" name="Freeform 7"/>
            <p:cNvSpPr>
              <a:spLocks/>
            </p:cNvSpPr>
            <p:nvPr userDrawn="1"/>
          </p:nvSpPr>
          <p:spPr bwMode="auto">
            <a:xfrm>
              <a:off x="-1" y="1600199"/>
              <a:ext cx="4127498" cy="2514600"/>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8"/>
            <p:cNvSpPr>
              <a:spLocks/>
            </p:cNvSpPr>
            <p:nvPr userDrawn="1"/>
          </p:nvSpPr>
          <p:spPr bwMode="auto">
            <a:xfrm>
              <a:off x="-1" y="3581398"/>
              <a:ext cx="1600200" cy="3276599"/>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9"/>
            <p:cNvSpPr>
              <a:spLocks/>
            </p:cNvSpPr>
            <p:nvPr userDrawn="1"/>
          </p:nvSpPr>
          <p:spPr bwMode="auto">
            <a:xfrm>
              <a:off x="0" y="2438399"/>
              <a:ext cx="2895599" cy="2154237"/>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10"/>
            <p:cNvSpPr>
              <a:spLocks/>
            </p:cNvSpPr>
            <p:nvPr userDrawn="1"/>
          </p:nvSpPr>
          <p:spPr bwMode="auto">
            <a:xfrm>
              <a:off x="1224419" y="3886199"/>
              <a:ext cx="3276599" cy="2971800"/>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11"/>
            <p:cNvSpPr>
              <a:spLocks/>
            </p:cNvSpPr>
            <p:nvPr userDrawn="1"/>
          </p:nvSpPr>
          <p:spPr bwMode="auto">
            <a:xfrm>
              <a:off x="876758" y="3994150"/>
              <a:ext cx="1719262" cy="2863850"/>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47" name="Freeform 46"/>
          <p:cNvSpPr>
            <a:spLocks/>
          </p:cNvSpPr>
          <p:nvPr userDrawn="1"/>
        </p:nvSpPr>
        <p:spPr bwMode="auto">
          <a:xfrm>
            <a:off x="7543800" y="0"/>
            <a:ext cx="1600201" cy="2209800"/>
          </a:xfrm>
          <a:custGeom>
            <a:avLst/>
            <a:gdLst/>
            <a:ahLst/>
            <a:cxnLst>
              <a:cxn ang="0">
                <a:pos x="0" y="0"/>
              </a:cxn>
              <a:cxn ang="0">
                <a:pos x="1432" y="0"/>
              </a:cxn>
              <a:cxn ang="0">
                <a:pos x="1432" y="3492"/>
              </a:cxn>
              <a:cxn ang="0">
                <a:pos x="1419" y="3252"/>
              </a:cxn>
              <a:cxn ang="0">
                <a:pos x="1406" y="3024"/>
              </a:cxn>
              <a:cxn ang="0">
                <a:pos x="1393" y="2807"/>
              </a:cxn>
              <a:cxn ang="0">
                <a:pos x="1379" y="2601"/>
              </a:cxn>
              <a:cxn ang="0">
                <a:pos x="1364" y="2407"/>
              </a:cxn>
              <a:cxn ang="0">
                <a:pos x="1348" y="2222"/>
              </a:cxn>
              <a:cxn ang="0">
                <a:pos x="1330" y="2047"/>
              </a:cxn>
              <a:cxn ang="0">
                <a:pos x="1311" y="1881"/>
              </a:cxn>
              <a:cxn ang="0">
                <a:pos x="1291" y="1726"/>
              </a:cxn>
              <a:cxn ang="0">
                <a:pos x="1268" y="1580"/>
              </a:cxn>
              <a:cxn ang="0">
                <a:pos x="1245" y="1442"/>
              </a:cxn>
              <a:cxn ang="0">
                <a:pos x="1218" y="1313"/>
              </a:cxn>
              <a:cxn ang="0">
                <a:pos x="1190" y="1192"/>
              </a:cxn>
              <a:cxn ang="0">
                <a:pos x="1158" y="1078"/>
              </a:cxn>
              <a:cxn ang="0">
                <a:pos x="1125" y="973"/>
              </a:cxn>
              <a:cxn ang="0">
                <a:pos x="1089" y="873"/>
              </a:cxn>
              <a:cxn ang="0">
                <a:pos x="1049" y="781"/>
              </a:cxn>
              <a:cxn ang="0">
                <a:pos x="1007" y="696"/>
              </a:cxn>
              <a:cxn ang="0">
                <a:pos x="962" y="617"/>
              </a:cxn>
              <a:cxn ang="0">
                <a:pos x="913" y="544"/>
              </a:cxn>
              <a:cxn ang="0">
                <a:pos x="860" y="475"/>
              </a:cxn>
              <a:cxn ang="0">
                <a:pos x="804" y="413"/>
              </a:cxn>
              <a:cxn ang="0">
                <a:pos x="744" y="354"/>
              </a:cxn>
              <a:cxn ang="0">
                <a:pos x="680" y="301"/>
              </a:cxn>
              <a:cxn ang="0">
                <a:pos x="611" y="252"/>
              </a:cxn>
              <a:cxn ang="0">
                <a:pos x="539" y="206"/>
              </a:cxn>
              <a:cxn ang="0">
                <a:pos x="461" y="165"/>
              </a:cxn>
              <a:cxn ang="0">
                <a:pos x="379" y="128"/>
              </a:cxn>
              <a:cxn ang="0">
                <a:pos x="292" y="92"/>
              </a:cxn>
              <a:cxn ang="0">
                <a:pos x="200" y="59"/>
              </a:cxn>
              <a:cxn ang="0">
                <a:pos x="103" y="28"/>
              </a:cxn>
              <a:cxn ang="0">
                <a:pos x="0" y="0"/>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47"/>
          <p:cNvSpPr>
            <a:spLocks/>
          </p:cNvSpPr>
          <p:nvPr userDrawn="1"/>
        </p:nvSpPr>
        <p:spPr bwMode="auto">
          <a:xfrm>
            <a:off x="3733800" y="5715000"/>
            <a:ext cx="5029200"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userDrawn="1">
            <p:ph type="ctrTitle"/>
          </p:nvPr>
        </p:nvSpPr>
        <p:spPr>
          <a:xfrm>
            <a:off x="990600" y="1116449"/>
            <a:ext cx="6858000" cy="707886"/>
          </a:xfrm>
        </p:spPr>
        <p:txBody>
          <a:bodyPr wrap="square">
            <a:spAutoFit/>
          </a:bodyPr>
          <a:lstStyle>
            <a:lvl1pPr algn="r">
              <a:defRPr sz="4000">
                <a:solidFill>
                  <a:schemeClr val="accent2">
                    <a:lumMod val="75000"/>
                  </a:schemeClr>
                </a:solidFill>
              </a:defRPr>
            </a:lvl1pPr>
          </a:lstStyle>
          <a:p>
            <a:r>
              <a:rPr lang="en-US" smtClean="0"/>
              <a:t>Click to edit Master title style</a:t>
            </a:r>
            <a:endParaRPr lang="en-US" dirty="0"/>
          </a:p>
        </p:txBody>
      </p:sp>
      <p:sp>
        <p:nvSpPr>
          <p:cNvPr id="3" name="Subtitle 2"/>
          <p:cNvSpPr>
            <a:spLocks noGrp="1"/>
          </p:cNvSpPr>
          <p:nvPr userDrawn="1">
            <p:ph type="subTitle" idx="1"/>
          </p:nvPr>
        </p:nvSpPr>
        <p:spPr>
          <a:xfrm>
            <a:off x="990600" y="1900535"/>
            <a:ext cx="6858000" cy="461665"/>
          </a:xfrm>
        </p:spPr>
        <p:txBody>
          <a:bodyPr wrap="square">
            <a:spAutoFit/>
          </a:bodyPr>
          <a:lstStyle>
            <a:lvl1pPr marL="0" indent="0" algn="r">
              <a:buNone/>
              <a:defRPr sz="2400">
                <a:solidFill>
                  <a:schemeClr val="accent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userDrawn="1">
            <p:ph type="dt" sz="half" idx="10"/>
          </p:nvPr>
        </p:nvSpPr>
        <p:spPr/>
        <p:txBody>
          <a:bodyPr/>
          <a:lstStyle/>
          <a:p>
            <a:fld id="{1BCEBD7E-B18E-44EB-97A1-C495659A8EED}" type="datetime1">
              <a:rPr lang="en-US" smtClean="0"/>
              <a:pPr/>
              <a:t>5/17/2012</a:t>
            </a:fld>
            <a:endParaRPr lang="en-US"/>
          </a:p>
        </p:txBody>
      </p:sp>
      <p:sp>
        <p:nvSpPr>
          <p:cNvPr id="5" name="Footer Placeholder 4"/>
          <p:cNvSpPr>
            <a:spLocks noGrp="1"/>
          </p:cNvSpPr>
          <p:nvPr userDrawn="1">
            <p:ph type="ftr" sz="quarter" idx="11"/>
          </p:nvPr>
        </p:nvSpPr>
        <p:spPr/>
        <p:txBody>
          <a:bodyPr/>
          <a:lstStyle/>
          <a:p>
            <a:endParaRPr lang="en-US" dirty="0"/>
          </a:p>
        </p:txBody>
      </p:sp>
      <p:sp>
        <p:nvSpPr>
          <p:cNvPr id="6" name="Slide Number Placeholder 5"/>
          <p:cNvSpPr>
            <a:spLocks noGrp="1"/>
          </p:cNvSpPr>
          <p:nvPr userDrawn="1">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351BAA-682F-4938-8E98-0B5875343EAA}" type="datetime1">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709E52-265F-407F-8917-61F8AE688885}" type="datetime1">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58ABD0D-9A7C-466D-801A-4B79C4577E0F}" type="datetime1">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E132C3-8D8D-4852-98D9-33D2C75C4792}" type="datetime1">
              <a:rPr lang="en-US" smtClean="0"/>
              <a:pPr/>
              <a:t>5/17/2012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D458B6-376A-4E86-9FF5-787EDF86869D}" type="datetime1">
              <a:rPr lang="en-US" smtClean="0"/>
              <a:pPr/>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DBDA16-8FC8-4266-89FD-17475F4A6C72}" type="datetime1">
              <a:rPr lang="en-US" smtClean="0"/>
              <a:pPr/>
              <a:t>5/17/2012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1513CD-EF9C-4D78-8B8B-ED95A63F8388}" type="datetime1">
              <a:rPr lang="en-US" smtClean="0"/>
              <a:pPr/>
              <a:t>5/17/2012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69BE10-35DD-4F23-85F8-6D99F32DBE98}" type="datetime1">
              <a:rPr lang="en-US" smtClean="0"/>
              <a:pPr/>
              <a:t>5/17/2012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1D32E2-7330-434D-A6BF-C45153CE7410}" type="datetime1">
              <a:rPr lang="en-US" smtClean="0"/>
              <a:pPr/>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AC6133-1274-4231-854C-822C276C0421}" type="datetime1">
              <a:rPr lang="en-US" smtClean="0"/>
              <a:pPr/>
              <a:t>5/17/2012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8F03A-58E1-4ECA-9024-348A9A81A53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820669-BD07-413A-A671-3EC6E39A83C9}" type="datetime1">
              <a:rPr lang="en-US" smtClean="0"/>
              <a:pPr/>
              <a:t>5/17/2012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grpSp>
        <p:nvGrpSpPr>
          <p:cNvPr id="33" name="Group 32"/>
          <p:cNvGrpSpPr/>
          <p:nvPr/>
        </p:nvGrpSpPr>
        <p:grpSpPr>
          <a:xfrm>
            <a:off x="0" y="0"/>
            <a:ext cx="9144001" cy="6858000"/>
            <a:chOff x="0" y="0"/>
            <a:chExt cx="9144001" cy="6858000"/>
          </a:xfrm>
        </p:grpSpPr>
        <p:sp>
          <p:nvSpPr>
            <p:cNvPr id="8" name="Rectangle 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a:spLocks/>
            </p:cNvSpPr>
            <p:nvPr userDrawn="1"/>
          </p:nvSpPr>
          <p:spPr bwMode="auto">
            <a:xfrm>
              <a:off x="7543800" y="0"/>
              <a:ext cx="1600201" cy="2209800"/>
            </a:xfrm>
            <a:custGeom>
              <a:avLst/>
              <a:gdLst/>
              <a:ahLst/>
              <a:cxnLst>
                <a:cxn ang="0">
                  <a:pos x="0" y="0"/>
                </a:cxn>
                <a:cxn ang="0">
                  <a:pos x="1432" y="0"/>
                </a:cxn>
                <a:cxn ang="0">
                  <a:pos x="1432" y="3492"/>
                </a:cxn>
                <a:cxn ang="0">
                  <a:pos x="1419" y="3252"/>
                </a:cxn>
                <a:cxn ang="0">
                  <a:pos x="1406" y="3024"/>
                </a:cxn>
                <a:cxn ang="0">
                  <a:pos x="1393" y="2807"/>
                </a:cxn>
                <a:cxn ang="0">
                  <a:pos x="1379" y="2601"/>
                </a:cxn>
                <a:cxn ang="0">
                  <a:pos x="1364" y="2407"/>
                </a:cxn>
                <a:cxn ang="0">
                  <a:pos x="1348" y="2222"/>
                </a:cxn>
                <a:cxn ang="0">
                  <a:pos x="1330" y="2047"/>
                </a:cxn>
                <a:cxn ang="0">
                  <a:pos x="1311" y="1881"/>
                </a:cxn>
                <a:cxn ang="0">
                  <a:pos x="1291" y="1726"/>
                </a:cxn>
                <a:cxn ang="0">
                  <a:pos x="1268" y="1580"/>
                </a:cxn>
                <a:cxn ang="0">
                  <a:pos x="1245" y="1442"/>
                </a:cxn>
                <a:cxn ang="0">
                  <a:pos x="1218" y="1313"/>
                </a:cxn>
                <a:cxn ang="0">
                  <a:pos x="1190" y="1192"/>
                </a:cxn>
                <a:cxn ang="0">
                  <a:pos x="1158" y="1078"/>
                </a:cxn>
                <a:cxn ang="0">
                  <a:pos x="1125" y="973"/>
                </a:cxn>
                <a:cxn ang="0">
                  <a:pos x="1089" y="873"/>
                </a:cxn>
                <a:cxn ang="0">
                  <a:pos x="1049" y="781"/>
                </a:cxn>
                <a:cxn ang="0">
                  <a:pos x="1007" y="696"/>
                </a:cxn>
                <a:cxn ang="0">
                  <a:pos x="962" y="617"/>
                </a:cxn>
                <a:cxn ang="0">
                  <a:pos x="913" y="544"/>
                </a:cxn>
                <a:cxn ang="0">
                  <a:pos x="860" y="475"/>
                </a:cxn>
                <a:cxn ang="0">
                  <a:pos x="804" y="413"/>
                </a:cxn>
                <a:cxn ang="0">
                  <a:pos x="744" y="354"/>
                </a:cxn>
                <a:cxn ang="0">
                  <a:pos x="680" y="301"/>
                </a:cxn>
                <a:cxn ang="0">
                  <a:pos x="611" y="252"/>
                </a:cxn>
                <a:cxn ang="0">
                  <a:pos x="539" y="206"/>
                </a:cxn>
                <a:cxn ang="0">
                  <a:pos x="461" y="165"/>
                </a:cxn>
                <a:cxn ang="0">
                  <a:pos x="379" y="128"/>
                </a:cxn>
                <a:cxn ang="0">
                  <a:pos x="292" y="92"/>
                </a:cxn>
                <a:cxn ang="0">
                  <a:pos x="200" y="59"/>
                </a:cxn>
                <a:cxn ang="0">
                  <a:pos x="103" y="28"/>
                </a:cxn>
                <a:cxn ang="0">
                  <a:pos x="0" y="0"/>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0"/>
            <p:cNvSpPr>
              <a:spLocks/>
            </p:cNvSpPr>
            <p:nvPr userDrawn="1"/>
          </p:nvSpPr>
          <p:spPr bwMode="auto">
            <a:xfrm>
              <a:off x="3733800" y="5715000"/>
              <a:ext cx="5029200"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8F03A-58E1-4ECA-9024-348A9A81A53D}" type="slidenum">
              <a:rPr lang="en-US" smtClean="0"/>
              <a:pPr/>
              <a:t>‹#›</a:t>
            </a:fld>
            <a:endParaRPr lang="en-US"/>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12" name="Group 11"/>
          <p:cNvGrpSpPr/>
          <p:nvPr/>
        </p:nvGrpSpPr>
        <p:grpSpPr>
          <a:xfrm>
            <a:off x="0" y="2855091"/>
            <a:ext cx="3581400" cy="4002909"/>
            <a:chOff x="0" y="2533588"/>
            <a:chExt cx="8022336" cy="8966516"/>
          </a:xfrm>
        </p:grpSpPr>
        <p:sp>
          <p:nvSpPr>
            <p:cNvPr id="13" name="Freeform 7"/>
            <p:cNvSpPr>
              <a:spLocks/>
            </p:cNvSpPr>
            <p:nvPr userDrawn="1"/>
          </p:nvSpPr>
          <p:spPr bwMode="auto">
            <a:xfrm>
              <a:off x="0" y="2533588"/>
              <a:ext cx="4127500" cy="2514599"/>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userDrawn="1"/>
          </p:nvSpPr>
          <p:spPr bwMode="auto">
            <a:xfrm>
              <a:off x="0" y="4980432"/>
              <a:ext cx="3184026" cy="6519672"/>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9"/>
            <p:cNvSpPr>
              <a:spLocks/>
            </p:cNvSpPr>
            <p:nvPr userDrawn="1"/>
          </p:nvSpPr>
          <p:spPr bwMode="auto">
            <a:xfrm>
              <a:off x="0" y="3371787"/>
              <a:ext cx="2895599" cy="2154237"/>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0"/>
            <p:cNvSpPr>
              <a:spLocks/>
            </p:cNvSpPr>
            <p:nvPr userDrawn="1"/>
          </p:nvSpPr>
          <p:spPr bwMode="auto">
            <a:xfrm>
              <a:off x="1502664" y="5586916"/>
              <a:ext cx="6519672" cy="5913188"/>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p:cNvSpPr>
            <p:nvPr userDrawn="1"/>
          </p:nvSpPr>
          <p:spPr bwMode="auto">
            <a:xfrm>
              <a:off x="1155002" y="5801712"/>
              <a:ext cx="3420932" cy="5698392"/>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9" name="Straight Connector 8"/>
          <p:cNvCxnSpPr/>
          <p:nvPr userDrawn="1"/>
        </p:nvCxnSpPr>
        <p:spPr>
          <a:xfrm>
            <a:off x="457200" y="1104900"/>
            <a:ext cx="8229600" cy="0"/>
          </a:xfrm>
          <a:prstGeom prst="line">
            <a:avLst/>
          </a:prstGeom>
          <a:ln w="19050"/>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spcBef>
          <a:spcPct val="0"/>
        </a:spcBef>
        <a:buNone/>
        <a:defRPr sz="4000" kern="1200">
          <a:solidFill>
            <a:schemeClr val="accent6">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eriesd.org/ecsd/media/files/pdf/AUP_Student.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ennmanor.net/techblog/wp-content/uploads/2010/08/iSafetyPolicy2010.pdf" TargetMode="External"/><Relationship Id="rId2" Type="http://schemas.openxmlformats.org/officeDocument/2006/relationships/hyperlink" Target="http://www.psba.org/districts_policies/b/80/POLBUTL815.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commonsensemedia.org/educators/curriculum" TargetMode="External"/><Relationship Id="rId7" Type="http://schemas.openxmlformats.org/officeDocument/2006/relationships/hyperlink" Target="https://www.ncjrs.gov/internetsafety" TargetMode="External"/><Relationship Id="rId2" Type="http://schemas.openxmlformats.org/officeDocument/2006/relationships/hyperlink" Target="http://www.carnegiecyberacademy.com/" TargetMode="External"/><Relationship Id="rId1" Type="http://schemas.openxmlformats.org/officeDocument/2006/relationships/slideLayout" Target="../slideLayouts/slideLayout2.xml"/><Relationship Id="rId6" Type="http://schemas.openxmlformats.org/officeDocument/2006/relationships/hyperlink" Target="http://www.nsteens.org/TeachingMaterials%20and%20http:/www.netsmartz.org/Educators" TargetMode="External"/><Relationship Id="rId5" Type="http://schemas.openxmlformats.org/officeDocument/2006/relationships/hyperlink" Target="http://www.pta.org/topic_internet_safety.asp" TargetMode="External"/><Relationship Id="rId4" Type="http://schemas.openxmlformats.org/officeDocument/2006/relationships/hyperlink" Target="http://www.commonsensemedia.org/educators/erate"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keystonecatalog.paiunet.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jtschell@comcast.net"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362200"/>
            <a:ext cx="6858000" cy="707886"/>
          </a:xfrm>
        </p:spPr>
        <p:txBody>
          <a:bodyPr>
            <a:noAutofit/>
          </a:bodyPr>
          <a:lstStyle/>
          <a:p>
            <a:pPr algn="l"/>
            <a:r>
              <a:rPr lang="en-US" sz="4800" dirty="0" smtClean="0">
                <a:solidFill>
                  <a:schemeClr val="accent6">
                    <a:lumMod val="75000"/>
                  </a:schemeClr>
                </a:solidFill>
              </a:rPr>
              <a:t>The Children’s Internet Protection Act (CIPA)... </a:t>
            </a:r>
            <a:br>
              <a:rPr lang="en-US" sz="4800" dirty="0" smtClean="0">
                <a:solidFill>
                  <a:schemeClr val="accent6">
                    <a:lumMod val="75000"/>
                  </a:schemeClr>
                </a:solidFill>
              </a:rPr>
            </a:br>
            <a:r>
              <a:rPr lang="en-US" sz="4800" dirty="0">
                <a:solidFill>
                  <a:schemeClr val="accent6">
                    <a:lumMod val="75000"/>
                  </a:schemeClr>
                </a:solidFill>
              </a:rPr>
              <a:t/>
            </a:r>
            <a:br>
              <a:rPr lang="en-US" sz="4800" dirty="0">
                <a:solidFill>
                  <a:schemeClr val="accent6">
                    <a:lumMod val="75000"/>
                  </a:schemeClr>
                </a:solidFill>
              </a:rPr>
            </a:br>
            <a:r>
              <a:rPr lang="en-US" sz="4800" dirty="0" smtClean="0">
                <a:solidFill>
                  <a:schemeClr val="accent6">
                    <a:lumMod val="75000"/>
                  </a:schemeClr>
                </a:solidFill>
              </a:rPr>
              <a:t>                    </a:t>
            </a:r>
            <a:r>
              <a:rPr lang="en-US" sz="3200" dirty="0" smtClean="0">
                <a:solidFill>
                  <a:schemeClr val="accent6">
                    <a:lumMod val="75000"/>
                  </a:schemeClr>
                </a:solidFill>
              </a:rPr>
              <a:t>Complying with the Old</a:t>
            </a:r>
            <a:br>
              <a:rPr lang="en-US" sz="3200" dirty="0" smtClean="0">
                <a:solidFill>
                  <a:schemeClr val="accent6">
                    <a:lumMod val="75000"/>
                  </a:schemeClr>
                </a:solidFill>
              </a:rPr>
            </a:br>
            <a:r>
              <a:rPr lang="en-US" sz="3200" dirty="0" smtClean="0">
                <a:solidFill>
                  <a:schemeClr val="accent6">
                    <a:lumMod val="75000"/>
                  </a:schemeClr>
                </a:solidFill>
              </a:rPr>
              <a:t>                                                 and the New</a:t>
            </a:r>
            <a:endParaRPr lang="en-US" sz="3200" dirty="0">
              <a:solidFill>
                <a:schemeClr val="accent6">
                  <a:lumMod val="75000"/>
                </a:schemeClr>
              </a:solidFill>
            </a:endParaRPr>
          </a:p>
        </p:txBody>
      </p:sp>
      <p:sp>
        <p:nvSpPr>
          <p:cNvPr id="3" name="Subtitle 2"/>
          <p:cNvSpPr>
            <a:spLocks noGrp="1"/>
          </p:cNvSpPr>
          <p:nvPr>
            <p:ph type="subTitle" idx="1"/>
          </p:nvPr>
        </p:nvSpPr>
        <p:spPr>
          <a:xfrm>
            <a:off x="1371600" y="5410200"/>
            <a:ext cx="6858000" cy="461665"/>
          </a:xfrm>
        </p:spPr>
        <p:txBody>
          <a:bodyPr>
            <a:noAutofit/>
          </a:bodyPr>
          <a:lstStyle/>
          <a:p>
            <a:pPr>
              <a:lnSpc>
                <a:spcPts val="1020"/>
              </a:lnSpc>
            </a:pPr>
            <a:r>
              <a:rPr lang="en-US" sz="1600" dirty="0" smtClean="0">
                <a:solidFill>
                  <a:schemeClr val="tx2"/>
                </a:solidFill>
                <a:latin typeface="Garamond" pitchFamily="18" charset="0"/>
                <a:cs typeface="Angsana New" pitchFamily="18" charset="-34"/>
              </a:rPr>
              <a:t>Presented by:</a:t>
            </a:r>
          </a:p>
          <a:p>
            <a:pPr>
              <a:lnSpc>
                <a:spcPts val="1020"/>
              </a:lnSpc>
            </a:pPr>
            <a:r>
              <a:rPr lang="en-US" sz="1600" dirty="0" smtClean="0">
                <a:solidFill>
                  <a:schemeClr val="tx2"/>
                </a:solidFill>
                <a:latin typeface="Garamond" pitchFamily="18" charset="0"/>
                <a:cs typeface="Angsana New" pitchFamily="18" charset="-34"/>
              </a:rPr>
              <a:t>Julie Tritt Schell</a:t>
            </a:r>
          </a:p>
          <a:p>
            <a:pPr>
              <a:lnSpc>
                <a:spcPts val="1020"/>
              </a:lnSpc>
            </a:pPr>
            <a:r>
              <a:rPr lang="en-US" sz="1600" dirty="0" smtClean="0">
                <a:solidFill>
                  <a:schemeClr val="tx2"/>
                </a:solidFill>
                <a:latin typeface="Garamond" pitchFamily="18" charset="0"/>
                <a:cs typeface="Angsana New" pitchFamily="18" charset="-34"/>
              </a:rPr>
              <a:t>PA E-rate Coordinator</a:t>
            </a:r>
          </a:p>
          <a:p>
            <a:pPr>
              <a:lnSpc>
                <a:spcPts val="1020"/>
              </a:lnSpc>
            </a:pPr>
            <a:r>
              <a:rPr lang="en-US" sz="1600" dirty="0" smtClean="0">
                <a:solidFill>
                  <a:schemeClr val="tx2"/>
                </a:solidFill>
                <a:latin typeface="Garamond" pitchFamily="18" charset="0"/>
                <a:cs typeface="Angsana New" pitchFamily="18" charset="-34"/>
              </a:rPr>
              <a:t>May 2012</a:t>
            </a:r>
            <a:endParaRPr lang="en-US" sz="1600" dirty="0">
              <a:solidFill>
                <a:schemeClr val="tx2"/>
              </a:solidFill>
              <a:latin typeface="Garamond" pitchFamily="18" charset="0"/>
              <a:cs typeface="Angsana New" pitchFamily="18" charset="-34"/>
            </a:endParaRPr>
          </a:p>
        </p:txBody>
      </p:sp>
      <p:cxnSp>
        <p:nvCxnSpPr>
          <p:cNvPr id="5" name="Straight Connector 4"/>
          <p:cNvCxnSpPr/>
          <p:nvPr/>
        </p:nvCxnSpPr>
        <p:spPr>
          <a:xfrm>
            <a:off x="1143000" y="2743200"/>
            <a:ext cx="6705600" cy="0"/>
          </a:xfrm>
          <a:prstGeom prst="line">
            <a:avLst/>
          </a:prstGeom>
          <a:ln w="2222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7103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90600" y="2560023"/>
            <a:ext cx="6858000" cy="769441"/>
          </a:xfrm>
        </p:spPr>
        <p:txBody>
          <a:bodyPr/>
          <a:lstStyle/>
          <a:p>
            <a:r>
              <a:rPr lang="en-US" sz="4400" dirty="0" smtClean="0"/>
              <a:t>And now, the new...</a:t>
            </a:r>
            <a:endParaRPr lang="en-US" sz="44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10</a:t>
            </a:fld>
            <a:endParaRPr lang="en-US"/>
          </a:p>
        </p:txBody>
      </p:sp>
    </p:spTree>
    <p:extLst>
      <p:ext uri="{BB962C8B-B14F-4D97-AF65-F5344CB8AC3E}">
        <p14:creationId xmlns:p14="http://schemas.microsoft.com/office/powerpoint/2010/main" val="3506277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CIPA Requirements</a:t>
            </a:r>
            <a:endParaRPr lang="en-US" dirty="0"/>
          </a:p>
        </p:txBody>
      </p:sp>
      <p:sp>
        <p:nvSpPr>
          <p:cNvPr id="3" name="Content Placeholder 2"/>
          <p:cNvSpPr>
            <a:spLocks noGrp="1"/>
          </p:cNvSpPr>
          <p:nvPr>
            <p:ph idx="1"/>
          </p:nvPr>
        </p:nvSpPr>
        <p:spPr>
          <a:xfrm>
            <a:off x="457200" y="1447800"/>
            <a:ext cx="8229600" cy="4876800"/>
          </a:xfrm>
        </p:spPr>
        <p:txBody>
          <a:bodyPr>
            <a:normAutofit/>
          </a:bodyPr>
          <a:lstStyle/>
          <a:p>
            <a:r>
              <a:rPr lang="en-US" dirty="0" smtClean="0"/>
              <a:t>Beginning July 1, 2012, schools</a:t>
            </a:r>
            <a:r>
              <a:rPr lang="en-US" dirty="0"/>
              <a:t>’ </a:t>
            </a:r>
            <a:r>
              <a:rPr lang="en-US" dirty="0" smtClean="0"/>
              <a:t>Internet </a:t>
            </a:r>
            <a:r>
              <a:rPr lang="en-US" dirty="0"/>
              <a:t>Safety Policies </a:t>
            </a:r>
            <a:r>
              <a:rPr lang="en-US" dirty="0" smtClean="0"/>
              <a:t>must address:</a:t>
            </a:r>
          </a:p>
          <a:p>
            <a:pPr lvl="1"/>
            <a:r>
              <a:rPr lang="en-US" i="1" dirty="0" smtClean="0">
                <a:solidFill>
                  <a:srgbClr val="FF0000"/>
                </a:solidFill>
                <a:latin typeface="Cambria" pitchFamily="18" charset="0"/>
              </a:rPr>
              <a:t>Educating </a:t>
            </a:r>
            <a:r>
              <a:rPr lang="en-US" i="1" dirty="0">
                <a:solidFill>
                  <a:srgbClr val="FF0000"/>
                </a:solidFill>
                <a:latin typeface="Cambria" pitchFamily="18" charset="0"/>
              </a:rPr>
              <a:t>minors about appropriate online behavior, including interacting with other individuals on social networking websites and in chat </a:t>
            </a:r>
            <a:r>
              <a:rPr lang="en-US" i="1" dirty="0" smtClean="0">
                <a:solidFill>
                  <a:srgbClr val="FF0000"/>
                </a:solidFill>
                <a:latin typeface="Cambria" pitchFamily="18" charset="0"/>
              </a:rPr>
              <a:t>rooms</a:t>
            </a:r>
          </a:p>
          <a:p>
            <a:pPr lvl="1"/>
            <a:r>
              <a:rPr lang="en-US" i="1" dirty="0" smtClean="0">
                <a:solidFill>
                  <a:srgbClr val="FF0000"/>
                </a:solidFill>
                <a:latin typeface="Cambria" pitchFamily="18" charset="0"/>
              </a:rPr>
              <a:t>Cyberbullying </a:t>
            </a:r>
            <a:r>
              <a:rPr lang="en-US" i="1" dirty="0">
                <a:solidFill>
                  <a:srgbClr val="FF0000"/>
                </a:solidFill>
                <a:latin typeface="Cambria" pitchFamily="18" charset="0"/>
              </a:rPr>
              <a:t>awareness and </a:t>
            </a:r>
            <a:r>
              <a:rPr lang="en-US" i="1" dirty="0" smtClean="0">
                <a:solidFill>
                  <a:srgbClr val="FF0000"/>
                </a:solidFill>
                <a:latin typeface="Cambria" pitchFamily="18" charset="0"/>
              </a:rPr>
              <a:t>response</a:t>
            </a:r>
            <a:endParaRPr lang="en-US" dirty="0" smtClean="0">
              <a:solidFill>
                <a:srgbClr val="FF0000"/>
              </a:solidFill>
            </a:endParaRPr>
          </a:p>
          <a:p>
            <a:pPr marL="342900" lvl="1" indent="-342900">
              <a:buFont typeface="Arial" pitchFamily="34" charset="0"/>
              <a:buChar char="•"/>
            </a:pPr>
            <a:r>
              <a:rPr lang="en-US" sz="2400" dirty="0"/>
              <a:t>This means that schools are required to teach online safety to students as a prerequisite to receiving E-rate </a:t>
            </a:r>
            <a:r>
              <a:rPr lang="en-US" sz="2400" dirty="0" smtClean="0"/>
              <a:t>funding beginning with the 2012 school year</a:t>
            </a:r>
          </a:p>
          <a:p>
            <a:pPr marL="742950" lvl="2" indent="-342900"/>
            <a:r>
              <a:rPr lang="en-US" sz="2200" dirty="0" smtClean="0"/>
              <a:t>Public libraries are not included</a:t>
            </a:r>
          </a:p>
          <a:p>
            <a:pPr marL="742950" lvl="2" indent="-342900"/>
            <a:endParaRPr lang="en-US" dirty="0" smtClean="0"/>
          </a:p>
          <a:p>
            <a:pPr marL="342900" lvl="1" indent="-342900">
              <a:buFont typeface="Arial" pitchFamily="34" charset="0"/>
              <a:buChar char="•"/>
            </a:pPr>
            <a:endParaRPr lang="en-US" dirty="0"/>
          </a:p>
          <a:p>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11</a:t>
            </a:fld>
            <a:endParaRPr lang="en-US"/>
          </a:p>
        </p:txBody>
      </p:sp>
    </p:spTree>
    <p:extLst>
      <p:ext uri="{BB962C8B-B14F-4D97-AF65-F5344CB8AC3E}">
        <p14:creationId xmlns:p14="http://schemas.microsoft.com/office/powerpoint/2010/main" val="3609395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Internet Safety Policies</a:t>
            </a:r>
            <a:endParaRPr lang="en-US" dirty="0"/>
          </a:p>
        </p:txBody>
      </p:sp>
      <p:sp>
        <p:nvSpPr>
          <p:cNvPr id="3" name="Content Placeholder 2"/>
          <p:cNvSpPr>
            <a:spLocks noGrp="1"/>
          </p:cNvSpPr>
          <p:nvPr>
            <p:ph idx="1"/>
          </p:nvPr>
        </p:nvSpPr>
        <p:spPr>
          <a:xfrm>
            <a:off x="457200" y="1524000"/>
            <a:ext cx="8229600" cy="4602163"/>
          </a:xfrm>
        </p:spPr>
        <p:txBody>
          <a:bodyPr>
            <a:normAutofit/>
          </a:bodyPr>
          <a:lstStyle/>
          <a:p>
            <a:pPr marL="342900" lvl="1" indent="-342900">
              <a:buFont typeface="Arial" pitchFamily="34" charset="0"/>
              <a:buChar char="•"/>
            </a:pPr>
            <a:r>
              <a:rPr lang="en-US" sz="2400" dirty="0"/>
              <a:t>Internet safety policy must be updated by July 1, 2012</a:t>
            </a:r>
          </a:p>
          <a:p>
            <a:pPr marL="742950" lvl="2" indent="-342900"/>
            <a:r>
              <a:rPr lang="en-US" sz="2200" dirty="0"/>
              <a:t>New public hearing </a:t>
            </a:r>
            <a:r>
              <a:rPr lang="en-US" sz="2200" u="sng" dirty="0"/>
              <a:t>not</a:t>
            </a:r>
            <a:r>
              <a:rPr lang="en-US" sz="2200" dirty="0"/>
              <a:t> </a:t>
            </a:r>
            <a:r>
              <a:rPr lang="en-US" sz="2200" dirty="0" smtClean="0"/>
              <a:t>required</a:t>
            </a:r>
          </a:p>
          <a:p>
            <a:pPr marL="742950" lvl="2" indent="-342900"/>
            <a:r>
              <a:rPr lang="en-US" sz="2200" dirty="0" smtClean="0"/>
              <a:t>But board must approve change to policy if required under local policies</a:t>
            </a:r>
          </a:p>
          <a:p>
            <a:pPr marL="1200150" lvl="3" indent="-342900"/>
            <a:r>
              <a:rPr lang="en-US" sz="2000" dirty="0" smtClean="0">
                <a:solidFill>
                  <a:srgbClr val="FF0000"/>
                </a:solidFill>
              </a:rPr>
              <a:t>If such board approval is required, it must be done before July 1, 2012.</a:t>
            </a:r>
            <a:endParaRPr lang="en-US" sz="2000" dirty="0">
              <a:solidFill>
                <a:srgbClr val="FF0000"/>
              </a:solidFill>
            </a:endParaRPr>
          </a:p>
          <a:p>
            <a:r>
              <a:rPr lang="en-US" dirty="0" smtClean="0"/>
              <a:t>Policy cannot say that the school “may” educate students</a:t>
            </a:r>
          </a:p>
          <a:p>
            <a:r>
              <a:rPr lang="en-US" dirty="0" smtClean="0"/>
              <a:t>District’s cyberbullying policy alone is not sufficient unless it addresses all the required elements</a:t>
            </a:r>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12</a:t>
            </a:fld>
            <a:endParaRPr lang="en-US"/>
          </a:p>
        </p:txBody>
      </p:sp>
    </p:spTree>
    <p:extLst>
      <p:ext uri="{BB962C8B-B14F-4D97-AF65-F5344CB8AC3E}">
        <p14:creationId xmlns:p14="http://schemas.microsoft.com/office/powerpoint/2010/main" val="1892005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CTC and IUs with Part-Time Students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Several CTCs have asked whether </a:t>
            </a:r>
            <a:r>
              <a:rPr lang="en-US" dirty="0"/>
              <a:t>they ALSO have to provide the online safety training to students when the students are receiving the training from their 'sending districts' </a:t>
            </a:r>
            <a:r>
              <a:rPr lang="en-US" dirty="0" smtClean="0"/>
              <a:t>already</a:t>
            </a:r>
          </a:p>
          <a:p>
            <a:r>
              <a:rPr lang="en-US" dirty="0" smtClean="0"/>
              <a:t>After </a:t>
            </a:r>
            <a:r>
              <a:rPr lang="en-US" dirty="0"/>
              <a:t>discussing the issue with E-rate program officials, I believe that if your CTC has an agreement with the 'sending district' to provide such online safety education (similar to what you may have already for math or English classes) then you may accurately certify on your E-rate applications that you are CIPA compliant with respect to the online </a:t>
            </a:r>
            <a:r>
              <a:rPr lang="en-US" dirty="0" smtClean="0"/>
              <a:t>training</a:t>
            </a:r>
            <a:endParaRPr lang="en-US" dirty="0"/>
          </a:p>
          <a:p>
            <a:r>
              <a:rPr lang="en-US" dirty="0" smtClean="0"/>
              <a:t>This would presumably apply to IUs with part-time students as well</a:t>
            </a:r>
          </a:p>
          <a:p>
            <a:r>
              <a:rPr lang="en-US" dirty="0" smtClean="0"/>
              <a:t>CTCs should update their ISPs </a:t>
            </a:r>
            <a:r>
              <a:rPr lang="en-US" dirty="0"/>
              <a:t>to reflect </a:t>
            </a:r>
            <a:r>
              <a:rPr lang="en-US" dirty="0" smtClean="0"/>
              <a:t>the fact that the training will be done by the ‘sending district’</a:t>
            </a:r>
          </a:p>
          <a:p>
            <a:r>
              <a:rPr lang="en-US" dirty="0" smtClean="0"/>
              <a:t>Suggestion</a:t>
            </a:r>
            <a:r>
              <a:rPr lang="en-US" dirty="0"/>
              <a:t>:  </a:t>
            </a:r>
            <a:r>
              <a:rPr lang="en-US" dirty="0" smtClean="0"/>
              <a:t>Enter into a MOU </a:t>
            </a:r>
            <a:r>
              <a:rPr lang="en-US" dirty="0"/>
              <a:t>with each sending district so the CTC/IU has appropriate </a:t>
            </a:r>
            <a:r>
              <a:rPr lang="en-US" dirty="0" smtClean="0"/>
              <a:t>documentation</a:t>
            </a:r>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13</a:t>
            </a:fld>
            <a:endParaRPr lang="en-US"/>
          </a:p>
        </p:txBody>
      </p:sp>
    </p:spTree>
    <p:extLst>
      <p:ext uri="{BB962C8B-B14F-4D97-AF65-F5344CB8AC3E}">
        <p14:creationId xmlns:p14="http://schemas.microsoft.com/office/powerpoint/2010/main" val="2082112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ISP Language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Minimal language</a:t>
            </a:r>
          </a:p>
          <a:p>
            <a:pPr lvl="1"/>
            <a:r>
              <a:rPr lang="en-US" i="1" dirty="0" smtClean="0">
                <a:solidFill>
                  <a:srgbClr val="FF0000"/>
                </a:solidFill>
              </a:rPr>
              <a:t>The </a:t>
            </a:r>
            <a:r>
              <a:rPr lang="en-US" i="1" dirty="0">
                <a:solidFill>
                  <a:srgbClr val="FF0000"/>
                </a:solidFill>
              </a:rPr>
              <a:t>school district will educate all students about appropriate online behavior, including interacting with other individuals on social networking websites and in chat </a:t>
            </a:r>
            <a:r>
              <a:rPr lang="en-US" i="1" dirty="0" smtClean="0">
                <a:solidFill>
                  <a:srgbClr val="FF0000"/>
                </a:solidFill>
              </a:rPr>
              <a:t>rooms; </a:t>
            </a:r>
            <a:r>
              <a:rPr lang="en-US" i="1" dirty="0">
                <a:solidFill>
                  <a:srgbClr val="FF0000"/>
                </a:solidFill>
              </a:rPr>
              <a:t>and cyberbullying awareness and </a:t>
            </a:r>
            <a:r>
              <a:rPr lang="en-US" i="1" dirty="0" smtClean="0">
                <a:solidFill>
                  <a:srgbClr val="FF0000"/>
                </a:solidFill>
              </a:rPr>
              <a:t>response.</a:t>
            </a:r>
            <a:endParaRPr lang="en-US" i="1" dirty="0">
              <a:solidFill>
                <a:srgbClr val="FF0000"/>
              </a:solidFill>
            </a:endParaRPr>
          </a:p>
          <a:p>
            <a:r>
              <a:rPr lang="en-US" dirty="0" smtClean="0"/>
              <a:t>More comprehensive language:</a:t>
            </a:r>
          </a:p>
          <a:p>
            <a:pPr lvl="1"/>
            <a:r>
              <a:rPr lang="en-US" sz="1800" i="1" dirty="0" smtClean="0"/>
              <a:t>Students </a:t>
            </a:r>
            <a:r>
              <a:rPr lang="en-US" sz="1800" i="1" dirty="0"/>
              <a:t>are required to complete an Internet safety course. The curriculum focuses on educating students about appropriate online behavior, including interacting with other individuals on social networking websites and in chat rooms and cyberbullying awareness and response. The course consists of an interactive presentation and will be completed prior to the end of the first semester of the school year. Students enrolling after the first semester are required to participate individually with a designated presenter. All students in grades 3‐12 will sign a verification form indicating they have participated in the course. Students in grades K‐2 will not be required to sign off, but the designated presenter will list the names of those who complete the K‐2 instruction</a:t>
            </a:r>
            <a:r>
              <a:rPr lang="en-US" sz="1800" i="1" dirty="0" smtClean="0"/>
              <a:t>. (Erie City School District)</a:t>
            </a:r>
          </a:p>
          <a:p>
            <a:pPr lvl="1"/>
            <a:r>
              <a:rPr lang="en-US" dirty="0" smtClean="0"/>
              <a:t>Entire District AUP: </a:t>
            </a:r>
            <a:r>
              <a:rPr lang="en-US" u="sng" dirty="0" smtClean="0">
                <a:hlinkClick r:id="rId2"/>
              </a:rPr>
              <a:t>http</a:t>
            </a:r>
            <a:r>
              <a:rPr lang="en-US" u="sng" dirty="0">
                <a:hlinkClick r:id="rId2"/>
              </a:rPr>
              <a:t>://www.eriesd.org/ecsd/media/files/pdf/AUP_Student.pdf</a:t>
            </a:r>
            <a:endParaRPr lang="en-US" dirty="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14</a:t>
            </a:fld>
            <a:endParaRPr lang="en-US"/>
          </a:p>
        </p:txBody>
      </p:sp>
    </p:spTree>
    <p:extLst>
      <p:ext uri="{BB962C8B-B14F-4D97-AF65-F5344CB8AC3E}">
        <p14:creationId xmlns:p14="http://schemas.microsoft.com/office/powerpoint/2010/main" val="391808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ISP Language</a:t>
            </a:r>
          </a:p>
        </p:txBody>
      </p:sp>
      <p:sp>
        <p:nvSpPr>
          <p:cNvPr id="3" name="Content Placeholder 2"/>
          <p:cNvSpPr>
            <a:spLocks noGrp="1"/>
          </p:cNvSpPr>
          <p:nvPr>
            <p:ph idx="1"/>
          </p:nvPr>
        </p:nvSpPr>
        <p:spPr/>
        <p:txBody>
          <a:bodyPr>
            <a:normAutofit lnSpcReduction="10000"/>
          </a:bodyPr>
          <a:lstStyle/>
          <a:p>
            <a:r>
              <a:rPr lang="en-US" i="1" dirty="0" smtClean="0"/>
              <a:t>From the Upper Moreland Township’s ISP:</a:t>
            </a:r>
          </a:p>
          <a:p>
            <a:pPr lvl="1"/>
            <a:r>
              <a:rPr lang="en-US" i="1" dirty="0" smtClean="0"/>
              <a:t>Internet </a:t>
            </a:r>
            <a:r>
              <a:rPr lang="en-US" i="1" dirty="0"/>
              <a:t>Safety shall be a component of the district's standards-based Business, Technology Education, and K-12 Library curriculum to include instruction regarding but not limited to appropriate online behavior, including interacting with other individuals on social networking websites and in chat rooms and cyberbullying awareness and response.    </a:t>
            </a:r>
            <a:endParaRPr lang="en-US" i="1" dirty="0" smtClean="0"/>
          </a:p>
          <a:p>
            <a:r>
              <a:rPr lang="en-US" dirty="0"/>
              <a:t>The Butler Area School District's ISP is also very good:  </a:t>
            </a:r>
            <a:endParaRPr lang="en-US" dirty="0" smtClean="0"/>
          </a:p>
          <a:p>
            <a:pPr lvl="1"/>
            <a:r>
              <a:rPr lang="en-US" u="sng" dirty="0" smtClean="0">
                <a:hlinkClick r:id="rId2"/>
              </a:rPr>
              <a:t>http</a:t>
            </a:r>
            <a:r>
              <a:rPr lang="en-US" u="sng" dirty="0">
                <a:hlinkClick r:id="rId2"/>
              </a:rPr>
              <a:t>://www.psba.org/districts_policies/b/80/POLBUTL815.pdf</a:t>
            </a:r>
            <a:r>
              <a:rPr lang="en-US" dirty="0"/>
              <a:t>.</a:t>
            </a:r>
          </a:p>
          <a:p>
            <a:r>
              <a:rPr lang="en-US" dirty="0" smtClean="0"/>
              <a:t>The </a:t>
            </a:r>
            <a:r>
              <a:rPr lang="en-US" dirty="0"/>
              <a:t>Penn Manor School District's 1-page Internet Safety Policy is a great model for a concise, compliant </a:t>
            </a:r>
            <a:r>
              <a:rPr lang="en-US" dirty="0" smtClean="0"/>
              <a:t>policy:</a:t>
            </a:r>
          </a:p>
          <a:p>
            <a:pPr lvl="1"/>
            <a:r>
              <a:rPr lang="en-US" u="sng" dirty="0" smtClean="0">
                <a:hlinkClick r:id="rId3"/>
              </a:rPr>
              <a:t>http</a:t>
            </a:r>
            <a:r>
              <a:rPr lang="en-US" u="sng" dirty="0">
                <a:hlinkClick r:id="rId3"/>
              </a:rPr>
              <a:t>://www.pennmanor.net/techblog/wp-content/uploads/2010/08/iSafetyPolicy2010.pdf</a:t>
            </a:r>
            <a:r>
              <a:rPr lang="en-US" dirty="0"/>
              <a:t>. </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15</a:t>
            </a:fld>
            <a:endParaRPr lang="en-US"/>
          </a:p>
        </p:txBody>
      </p:sp>
    </p:spTree>
    <p:extLst>
      <p:ext uri="{BB962C8B-B14F-4D97-AF65-F5344CB8AC3E}">
        <p14:creationId xmlns:p14="http://schemas.microsoft.com/office/powerpoint/2010/main" val="3482558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Safety Education Resources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Just </a:t>
            </a:r>
            <a:r>
              <a:rPr lang="en-US" dirty="0"/>
              <a:t>as important as having your ISP updated to be CIPA compliant is the actual cyber safety training that must begin with the 2012 school </a:t>
            </a:r>
            <a:r>
              <a:rPr lang="en-US" dirty="0" smtClean="0"/>
              <a:t>year </a:t>
            </a:r>
          </a:p>
          <a:p>
            <a:pPr lvl="1"/>
            <a:r>
              <a:rPr lang="en-US" dirty="0"/>
              <a:t>Since it's part of curriculum, </a:t>
            </a:r>
            <a:r>
              <a:rPr lang="en-US" dirty="0" smtClean="0"/>
              <a:t>teachers </a:t>
            </a:r>
            <a:r>
              <a:rPr lang="en-US" dirty="0"/>
              <a:t>and administrators </a:t>
            </a:r>
            <a:r>
              <a:rPr lang="en-US" dirty="0" smtClean="0"/>
              <a:t>should assist in the development of curriculum </a:t>
            </a:r>
            <a:r>
              <a:rPr lang="en-US" dirty="0"/>
              <a:t>and </a:t>
            </a:r>
            <a:r>
              <a:rPr lang="en-US" dirty="0" smtClean="0"/>
              <a:t>implementation plan</a:t>
            </a:r>
          </a:p>
          <a:p>
            <a:pPr lvl="1"/>
            <a:r>
              <a:rPr lang="en-US" dirty="0" smtClean="0"/>
              <a:t>The </a:t>
            </a:r>
            <a:r>
              <a:rPr lang="en-US" dirty="0"/>
              <a:t>plan can be tailored to the age and maturity of the students.  What is taught to 1st graders will be different from what is taught to HS </a:t>
            </a:r>
            <a:r>
              <a:rPr lang="en-US" dirty="0" smtClean="0"/>
              <a:t>seniors</a:t>
            </a:r>
            <a:endParaRPr lang="en-US" dirty="0"/>
          </a:p>
          <a:p>
            <a:r>
              <a:rPr lang="en-US" dirty="0" smtClean="0">
                <a:solidFill>
                  <a:srgbClr val="FF0000"/>
                </a:solidFill>
              </a:rPr>
              <a:t>Are all students required to receiving CIPA training every year? ***</a:t>
            </a:r>
          </a:p>
          <a:p>
            <a:pPr lvl="1"/>
            <a:r>
              <a:rPr lang="en-US" dirty="0" smtClean="0">
                <a:solidFill>
                  <a:srgbClr val="FF0000"/>
                </a:solidFill>
              </a:rPr>
              <a:t>Despite earlier advice, FCC staff now consider this an ‘open issue.’ </a:t>
            </a:r>
          </a:p>
          <a:p>
            <a:r>
              <a:rPr lang="en-US" dirty="0" smtClean="0"/>
              <a:t>Key </a:t>
            </a:r>
            <a:r>
              <a:rPr lang="en-US" dirty="0"/>
              <a:t>is to develop an implementation plan and document compliance with the </a:t>
            </a:r>
            <a:r>
              <a:rPr lang="en-US" dirty="0" smtClean="0"/>
              <a:t>plan</a:t>
            </a:r>
            <a:endParaRPr lang="en-US" dirty="0"/>
          </a:p>
          <a:p>
            <a:r>
              <a:rPr lang="en-US" dirty="0" smtClean="0"/>
              <a:t>Two </a:t>
            </a:r>
            <a:r>
              <a:rPr lang="en-US" dirty="0"/>
              <a:t>resources that may be of </a:t>
            </a:r>
            <a:r>
              <a:rPr lang="en-US" dirty="0" smtClean="0"/>
              <a:t>assistance:</a:t>
            </a:r>
          </a:p>
          <a:p>
            <a:pPr lvl="1"/>
            <a:r>
              <a:rPr lang="en-US" dirty="0" smtClean="0"/>
              <a:t>The </a:t>
            </a:r>
            <a:r>
              <a:rPr lang="en-US" dirty="0"/>
              <a:t>Northern York County School District has developed an Internet Safety and Cyberbullying Implementation Plan for each grade which is particularly well </a:t>
            </a:r>
            <a:r>
              <a:rPr lang="en-US" dirty="0" smtClean="0"/>
              <a:t>done (handout)</a:t>
            </a:r>
            <a:endParaRPr lang="en-US" dirty="0"/>
          </a:p>
          <a:p>
            <a:pPr lvl="1"/>
            <a:r>
              <a:rPr lang="en-US" dirty="0" smtClean="0"/>
              <a:t>West </a:t>
            </a:r>
            <a:r>
              <a:rPr lang="en-US" dirty="0"/>
              <a:t>Virginia also has developed a Cyber Safety Curriculum example for each grade </a:t>
            </a:r>
            <a:r>
              <a:rPr lang="en-US" dirty="0" smtClean="0"/>
              <a:t>(handout)</a:t>
            </a:r>
            <a:r>
              <a:rPr lang="en-US" dirty="0"/>
              <a:t>  </a:t>
            </a:r>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16</a:t>
            </a:fld>
            <a:endParaRPr lang="en-US"/>
          </a:p>
        </p:txBody>
      </p:sp>
    </p:spTree>
    <p:extLst>
      <p:ext uri="{BB962C8B-B14F-4D97-AF65-F5344CB8AC3E}">
        <p14:creationId xmlns:p14="http://schemas.microsoft.com/office/powerpoint/2010/main" val="694022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Safety Education Resources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Carnegie Mellon University: </a:t>
            </a:r>
            <a:r>
              <a:rPr lang="en-US" dirty="0" smtClean="0">
                <a:hlinkClick r:id="rId2"/>
              </a:rPr>
              <a:t>http</a:t>
            </a:r>
            <a:r>
              <a:rPr lang="en-US" dirty="0">
                <a:hlinkClick r:id="rId2"/>
              </a:rPr>
              <a:t>://</a:t>
            </a:r>
            <a:r>
              <a:rPr lang="en-US" dirty="0" smtClean="0">
                <a:hlinkClick r:id="rId2"/>
              </a:rPr>
              <a:t>www.carnegiecyberacademy.com</a:t>
            </a:r>
            <a:endParaRPr lang="en-US" dirty="0" smtClean="0"/>
          </a:p>
          <a:p>
            <a:pPr lvl="1"/>
            <a:r>
              <a:rPr lang="en-US" dirty="0" smtClean="0"/>
              <a:t>Great free resource for 4</a:t>
            </a:r>
            <a:r>
              <a:rPr lang="en-US" baseline="30000" dirty="0" smtClean="0"/>
              <a:t>th</a:t>
            </a:r>
            <a:r>
              <a:rPr lang="en-US" dirty="0" smtClean="0"/>
              <a:t> and 5</a:t>
            </a:r>
            <a:r>
              <a:rPr lang="en-US" baseline="30000" dirty="0" smtClean="0"/>
              <a:t>th</a:t>
            </a:r>
            <a:r>
              <a:rPr lang="en-US" dirty="0" smtClean="0"/>
              <a:t> graders!</a:t>
            </a:r>
            <a:endParaRPr lang="en-US" dirty="0"/>
          </a:p>
          <a:p>
            <a:r>
              <a:rPr lang="en-US" dirty="0" smtClean="0"/>
              <a:t>Common </a:t>
            </a:r>
            <a:r>
              <a:rPr lang="en-US" dirty="0"/>
              <a:t>Sense </a:t>
            </a:r>
            <a:r>
              <a:rPr lang="en-US" dirty="0" smtClean="0"/>
              <a:t>Media: </a:t>
            </a:r>
            <a:r>
              <a:rPr lang="en-US" u="sng" dirty="0" smtClean="0">
                <a:hlinkClick r:id="rId3"/>
              </a:rPr>
              <a:t>http</a:t>
            </a:r>
            <a:r>
              <a:rPr lang="en-US" u="sng" dirty="0">
                <a:hlinkClick r:id="rId3"/>
              </a:rPr>
              <a:t>://</a:t>
            </a:r>
            <a:r>
              <a:rPr lang="en-US" u="sng" dirty="0" smtClean="0">
                <a:hlinkClick r:id="rId3"/>
              </a:rPr>
              <a:t>www.commonsensemedia.org/educators/curriculum</a:t>
            </a:r>
            <a:r>
              <a:rPr lang="en-US" dirty="0" smtClean="0"/>
              <a:t> </a:t>
            </a:r>
          </a:p>
          <a:p>
            <a:pPr marL="0" indent="0">
              <a:buNone/>
            </a:pPr>
            <a:r>
              <a:rPr lang="en-US" dirty="0" smtClean="0"/>
              <a:t>      </a:t>
            </a:r>
            <a:r>
              <a:rPr lang="en-US" dirty="0" smtClean="0">
                <a:hlinkClick r:id="rId4"/>
              </a:rPr>
              <a:t>http</a:t>
            </a:r>
            <a:r>
              <a:rPr lang="en-US" dirty="0">
                <a:hlinkClick r:id="rId4"/>
              </a:rPr>
              <a:t>://</a:t>
            </a:r>
            <a:r>
              <a:rPr lang="en-US" dirty="0" smtClean="0">
                <a:hlinkClick r:id="rId4"/>
              </a:rPr>
              <a:t>www.commonsensemedia.org/educators/erate</a:t>
            </a:r>
            <a:endParaRPr lang="en-US" dirty="0" smtClean="0"/>
          </a:p>
          <a:p>
            <a:pPr lvl="1"/>
            <a:r>
              <a:rPr lang="en-US" dirty="0" smtClean="0"/>
              <a:t>Free toolkit with great training resources to become CIPA compliant</a:t>
            </a:r>
            <a:endParaRPr lang="en-US" dirty="0"/>
          </a:p>
          <a:p>
            <a:r>
              <a:rPr lang="en-US" dirty="0" smtClean="0"/>
              <a:t>National </a:t>
            </a:r>
            <a:r>
              <a:rPr lang="en-US" dirty="0"/>
              <a:t>PTA </a:t>
            </a:r>
            <a:r>
              <a:rPr lang="en-US" dirty="0" smtClean="0"/>
              <a:t>Association:  </a:t>
            </a:r>
            <a:r>
              <a:rPr lang="en-US" u="sng" dirty="0" smtClean="0">
                <a:hlinkClick r:id="rId5"/>
              </a:rPr>
              <a:t>http</a:t>
            </a:r>
            <a:r>
              <a:rPr lang="en-US" u="sng" dirty="0">
                <a:hlinkClick r:id="rId5"/>
              </a:rPr>
              <a:t>://</a:t>
            </a:r>
            <a:r>
              <a:rPr lang="en-US" u="sng" dirty="0" smtClean="0">
                <a:hlinkClick r:id="rId5"/>
              </a:rPr>
              <a:t>www.pta.org/topic_internet_safety.asp</a:t>
            </a:r>
            <a:endParaRPr lang="en-US" dirty="0"/>
          </a:p>
          <a:p>
            <a:r>
              <a:rPr lang="en-US" dirty="0" smtClean="0"/>
              <a:t>The </a:t>
            </a:r>
            <a:r>
              <a:rPr lang="en-US" dirty="0"/>
              <a:t>National Center for Missing and Exploited </a:t>
            </a:r>
            <a:r>
              <a:rPr lang="en-US" dirty="0" smtClean="0"/>
              <a:t>Children:   </a:t>
            </a:r>
            <a:r>
              <a:rPr lang="en-US" u="sng" dirty="0">
                <a:hlinkClick r:id="rId6"/>
              </a:rPr>
              <a:t>http://www.nsteens.org/TeachingMaterials and http://</a:t>
            </a:r>
            <a:r>
              <a:rPr lang="en-US" u="sng" dirty="0" smtClean="0">
                <a:hlinkClick r:id="rId6"/>
              </a:rPr>
              <a:t>www.netsmartz.org/Educators</a:t>
            </a:r>
            <a:endParaRPr lang="en-US" dirty="0"/>
          </a:p>
          <a:p>
            <a:r>
              <a:rPr lang="en-US" dirty="0" smtClean="0"/>
              <a:t>The </a:t>
            </a:r>
            <a:r>
              <a:rPr lang="en-US" dirty="0"/>
              <a:t>National Criminal Justice Reference </a:t>
            </a:r>
            <a:r>
              <a:rPr lang="en-US" dirty="0" smtClean="0"/>
              <a:t>Service: </a:t>
            </a:r>
            <a:r>
              <a:rPr lang="en-US" u="sng" dirty="0" smtClean="0">
                <a:hlinkClick r:id="rId7"/>
              </a:rPr>
              <a:t>https</a:t>
            </a:r>
            <a:r>
              <a:rPr lang="en-US" u="sng" dirty="0">
                <a:hlinkClick r:id="rId7"/>
              </a:rPr>
              <a:t>://</a:t>
            </a:r>
            <a:r>
              <a:rPr lang="en-US" u="sng" dirty="0" smtClean="0">
                <a:hlinkClick r:id="rId7"/>
              </a:rPr>
              <a:t>www.ncjrs.gov/internetsafety</a:t>
            </a:r>
            <a:endParaRPr lang="en-US" u="sng" dirty="0" smtClean="0"/>
          </a:p>
          <a:p>
            <a:r>
              <a:rPr lang="en-US" dirty="0" err="1" smtClean="0"/>
              <a:t>iSafe</a:t>
            </a:r>
            <a:r>
              <a:rPr lang="en-US" dirty="0" smtClean="0"/>
              <a:t>:  a </a:t>
            </a:r>
            <a:r>
              <a:rPr lang="en-US" dirty="0"/>
              <a:t>PAIUnet partner that provides Internet Safety Curriculum to </a:t>
            </a:r>
            <a:r>
              <a:rPr lang="en-US" dirty="0" smtClean="0"/>
              <a:t>schools</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17</a:t>
            </a:fld>
            <a:endParaRPr lang="en-US"/>
          </a:p>
        </p:txBody>
      </p:sp>
    </p:spTree>
    <p:extLst>
      <p:ext uri="{BB962C8B-B14F-4D97-AF65-F5344CB8AC3E}">
        <p14:creationId xmlns:p14="http://schemas.microsoft.com/office/powerpoint/2010/main" val="1267980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iSafe</a:t>
            </a:r>
            <a:r>
              <a:rPr lang="en-US" dirty="0" smtClean="0"/>
              <a:t>/PAIUnet Partnership</a:t>
            </a:r>
            <a:endParaRPr lang="en-US" dirty="0"/>
          </a:p>
        </p:txBody>
      </p:sp>
      <p:sp>
        <p:nvSpPr>
          <p:cNvPr id="3" name="Content Placeholder 2"/>
          <p:cNvSpPr>
            <a:spLocks noGrp="1"/>
          </p:cNvSpPr>
          <p:nvPr>
            <p:ph idx="1"/>
          </p:nvPr>
        </p:nvSpPr>
        <p:spPr/>
        <p:txBody>
          <a:bodyPr>
            <a:normAutofit/>
          </a:bodyPr>
          <a:lstStyle/>
          <a:p>
            <a:r>
              <a:rPr lang="en-US" dirty="0" smtClean="0"/>
              <a:t>Content </a:t>
            </a:r>
            <a:r>
              <a:rPr lang="en-US" dirty="0"/>
              <a:t>was provided </a:t>
            </a:r>
            <a:r>
              <a:rPr lang="en-US" dirty="0" smtClean="0"/>
              <a:t>free to schools for 2011 through </a:t>
            </a:r>
            <a:r>
              <a:rPr lang="en-US" dirty="0"/>
              <a:t>the PAIUnet </a:t>
            </a:r>
            <a:r>
              <a:rPr lang="en-US" dirty="0" smtClean="0"/>
              <a:t>Statewide Act 183 Grant</a:t>
            </a:r>
            <a:endParaRPr lang="en-US" dirty="0"/>
          </a:p>
          <a:p>
            <a:r>
              <a:rPr lang="en-US" dirty="0" smtClean="0"/>
              <a:t>Schools that are PAIUnet members may purchase </a:t>
            </a:r>
            <a:r>
              <a:rPr lang="en-US" dirty="0" err="1" smtClean="0"/>
              <a:t>iSafe</a:t>
            </a:r>
            <a:r>
              <a:rPr lang="en-US" dirty="0" smtClean="0"/>
              <a:t> at </a:t>
            </a:r>
            <a:r>
              <a:rPr lang="en-US" dirty="0"/>
              <a:t>a rate of $.20 per student per </a:t>
            </a:r>
            <a:r>
              <a:rPr lang="en-US" dirty="0" smtClean="0"/>
              <a:t>year for the 2012 and 2013 school years</a:t>
            </a:r>
          </a:p>
          <a:p>
            <a:pPr lvl="1"/>
            <a:r>
              <a:rPr lang="en-US" dirty="0" smtClean="0"/>
              <a:t>To subscribe, </a:t>
            </a:r>
            <a:r>
              <a:rPr lang="en-US" dirty="0"/>
              <a:t>go to the Keystone Catalog (</a:t>
            </a:r>
            <a:r>
              <a:rPr lang="en-US" dirty="0">
                <a:hlinkClick r:id="rId2"/>
              </a:rPr>
              <a:t>http://keystonecatalog.paiunet.org</a:t>
            </a:r>
            <a:r>
              <a:rPr lang="en-US" dirty="0"/>
              <a:t>/) to place your order.  You will then be contacted with further </a:t>
            </a:r>
            <a:r>
              <a:rPr lang="en-US" dirty="0" smtClean="0"/>
              <a:t>instructions</a:t>
            </a:r>
            <a:endParaRPr lang="en-US" dirty="0"/>
          </a:p>
          <a:p>
            <a:pPr lvl="1"/>
            <a:r>
              <a:rPr lang="en-US" dirty="0" smtClean="0"/>
              <a:t>Questions?  Send </a:t>
            </a:r>
            <a:r>
              <a:rPr lang="en-US" dirty="0"/>
              <a:t>an email to </a:t>
            </a:r>
            <a:r>
              <a:rPr lang="en-US" dirty="0" smtClean="0"/>
              <a:t>paiunet@isafe.org</a:t>
            </a:r>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18</a:t>
            </a:fld>
            <a:endParaRPr lang="en-US"/>
          </a:p>
        </p:txBody>
      </p:sp>
    </p:spTree>
    <p:extLst>
      <p:ext uri="{BB962C8B-B14F-4D97-AF65-F5344CB8AC3E}">
        <p14:creationId xmlns:p14="http://schemas.microsoft.com/office/powerpoint/2010/main" val="876926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CIPA Documentation</a:t>
            </a:r>
            <a:endParaRPr lang="en-US" dirty="0"/>
          </a:p>
        </p:txBody>
      </p:sp>
      <p:sp>
        <p:nvSpPr>
          <p:cNvPr id="3" name="Content Placeholder 2"/>
          <p:cNvSpPr>
            <a:spLocks noGrp="1"/>
          </p:cNvSpPr>
          <p:nvPr>
            <p:ph idx="1"/>
          </p:nvPr>
        </p:nvSpPr>
        <p:spPr/>
        <p:txBody>
          <a:bodyPr/>
          <a:lstStyle/>
          <a:p>
            <a:pPr marL="274320" fontAlgn="auto">
              <a:spcAft>
                <a:spcPts val="0"/>
              </a:spcAft>
              <a:defRPr/>
            </a:pPr>
            <a:r>
              <a:rPr lang="en-US" dirty="0" smtClean="0"/>
              <a:t>In addition to all original CIPA documentation, the following should be kept to demonstrate NEW CIPA compliance:</a:t>
            </a:r>
          </a:p>
          <a:p>
            <a:pPr marL="674370" lvl="1">
              <a:defRPr/>
            </a:pPr>
            <a:r>
              <a:rPr lang="en-US" dirty="0" smtClean="0"/>
              <a:t>Documentation </a:t>
            </a:r>
            <a:r>
              <a:rPr lang="en-US" dirty="0"/>
              <a:t>of cyberbullying/appropriate online behavior education for all </a:t>
            </a:r>
            <a:r>
              <a:rPr lang="en-US" dirty="0" smtClean="0"/>
              <a:t>minors</a:t>
            </a:r>
          </a:p>
          <a:p>
            <a:pPr marL="1074420" lvl="2">
              <a:defRPr/>
            </a:pPr>
            <a:r>
              <a:rPr lang="en-US" dirty="0" smtClean="0"/>
              <a:t>Could be curriculum, sign-in sheets, teacher lesson plans, etc.</a:t>
            </a:r>
          </a:p>
          <a:p>
            <a:pPr marL="1074420" lvl="2">
              <a:defRPr/>
            </a:pPr>
            <a:r>
              <a:rPr lang="en-US" dirty="0" smtClean="0"/>
              <a:t>Keep records of when education occurred, to whom</a:t>
            </a:r>
          </a:p>
          <a:p>
            <a:pPr lvl="1"/>
            <a:r>
              <a:rPr lang="en-US" dirty="0" smtClean="0"/>
              <a:t>Updated Internet Safety Policy, with approval date before July 1, 2012</a:t>
            </a:r>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19</a:t>
            </a:fld>
            <a:endParaRPr lang="en-US"/>
          </a:p>
        </p:txBody>
      </p:sp>
    </p:spTree>
    <p:extLst>
      <p:ext uri="{BB962C8B-B14F-4D97-AF65-F5344CB8AC3E}">
        <p14:creationId xmlns:p14="http://schemas.microsoft.com/office/powerpoint/2010/main" val="1306787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Recap of Original CIPA Requirements</a:t>
            </a:r>
          </a:p>
          <a:p>
            <a:r>
              <a:rPr lang="en-US" dirty="0" smtClean="0"/>
              <a:t>Details of New CIPA Requirements</a:t>
            </a:r>
          </a:p>
          <a:p>
            <a:r>
              <a:rPr lang="en-US" dirty="0" smtClean="0"/>
              <a:t>CIPA Clarifications</a:t>
            </a:r>
          </a:p>
          <a:p>
            <a:r>
              <a:rPr lang="en-US" dirty="0" smtClean="0"/>
              <a:t>Filtering Update for New Technologies</a:t>
            </a:r>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a:t>
            </a:fld>
            <a:endParaRPr lang="en-US"/>
          </a:p>
        </p:txBody>
      </p:sp>
    </p:spTree>
    <p:extLst>
      <p:ext uri="{BB962C8B-B14F-4D97-AF65-F5344CB8AC3E}">
        <p14:creationId xmlns:p14="http://schemas.microsoft.com/office/powerpoint/2010/main" val="1168364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90600" y="2221469"/>
            <a:ext cx="6858000" cy="1446550"/>
          </a:xfrm>
        </p:spPr>
        <p:txBody>
          <a:bodyPr/>
          <a:lstStyle/>
          <a:p>
            <a:r>
              <a:rPr lang="en-US" sz="4400" dirty="0" smtClean="0"/>
              <a:t>CIPA Clarifications and</a:t>
            </a:r>
            <a:br>
              <a:rPr lang="en-US" sz="4400" dirty="0" smtClean="0"/>
            </a:br>
            <a:r>
              <a:rPr lang="en-US" sz="4400" dirty="0" smtClean="0"/>
              <a:t>BYOD Issues...</a:t>
            </a:r>
            <a:endParaRPr lang="en-US" sz="44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20</a:t>
            </a:fld>
            <a:endParaRPr lang="en-US"/>
          </a:p>
        </p:txBody>
      </p:sp>
    </p:spTree>
    <p:extLst>
      <p:ext uri="{BB962C8B-B14F-4D97-AF65-F5344CB8AC3E}">
        <p14:creationId xmlns:p14="http://schemas.microsoft.com/office/powerpoint/2010/main" val="4244161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CIPA Clarifications</a:t>
            </a:r>
            <a:endParaRPr lang="en-US" dirty="0"/>
          </a:p>
        </p:txBody>
      </p:sp>
      <p:sp>
        <p:nvSpPr>
          <p:cNvPr id="3" name="Content Placeholder 2"/>
          <p:cNvSpPr>
            <a:spLocks noGrp="1"/>
          </p:cNvSpPr>
          <p:nvPr>
            <p:ph idx="1"/>
          </p:nvPr>
        </p:nvSpPr>
        <p:spPr/>
        <p:txBody>
          <a:bodyPr/>
          <a:lstStyle/>
          <a:p>
            <a:pPr>
              <a:spcBef>
                <a:spcPct val="0"/>
              </a:spcBef>
            </a:pPr>
            <a:r>
              <a:rPr lang="en-US" dirty="0"/>
              <a:t>Local school and library authorities must determine what matter is inappropriate for </a:t>
            </a:r>
            <a:r>
              <a:rPr lang="en-US" dirty="0" smtClean="0"/>
              <a:t>minors</a:t>
            </a:r>
          </a:p>
          <a:p>
            <a:pPr>
              <a:spcBef>
                <a:spcPct val="0"/>
              </a:spcBef>
            </a:pPr>
            <a:r>
              <a:rPr lang="en-US" dirty="0" smtClean="0"/>
              <a:t>Specific </a:t>
            </a:r>
            <a:r>
              <a:rPr lang="en-US" dirty="0"/>
              <a:t>social networking sites are not automatically considered “harmful to minors” or assumed to fall into one of the categories that schools or libraries must </a:t>
            </a:r>
            <a:r>
              <a:rPr lang="en-US" dirty="0" smtClean="0"/>
              <a:t>block</a:t>
            </a:r>
          </a:p>
          <a:p>
            <a:pPr lvl="1">
              <a:spcBef>
                <a:spcPct val="0"/>
              </a:spcBef>
            </a:pPr>
            <a:r>
              <a:rPr lang="en-US" dirty="0" smtClean="0"/>
              <a:t>The </a:t>
            </a:r>
            <a:r>
              <a:rPr lang="en-US" dirty="0"/>
              <a:t>FCC specifically noted that Facebook or MySpace are not required to be blocked under FCC </a:t>
            </a:r>
            <a:r>
              <a:rPr lang="en-US" dirty="0" smtClean="0"/>
              <a:t>rules</a:t>
            </a:r>
          </a:p>
          <a:p>
            <a:pPr>
              <a:spcBef>
                <a:spcPct val="0"/>
              </a:spcBef>
            </a:pPr>
            <a:r>
              <a:rPr lang="en-US" dirty="0" smtClean="0"/>
              <a:t>Although the FCC rules talk about Internet Safety Policies, it doesn’t matter what the name of your actual policy is, as long as it contains the required elements and was approved by your board as an official school policy</a:t>
            </a:r>
            <a:endParaRPr lang="en-US" dirty="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21</a:t>
            </a:fld>
            <a:endParaRPr lang="en-US"/>
          </a:p>
        </p:txBody>
      </p:sp>
    </p:spTree>
    <p:extLst>
      <p:ext uri="{BB962C8B-B14F-4D97-AF65-F5344CB8AC3E}">
        <p14:creationId xmlns:p14="http://schemas.microsoft.com/office/powerpoint/2010/main" val="1780817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defRPr/>
            </a:pPr>
            <a:r>
              <a:rPr lang="en-US" dirty="0" smtClean="0"/>
              <a:t>School-owned devices used at school:</a:t>
            </a:r>
          </a:p>
          <a:p>
            <a:pPr lvl="1">
              <a:defRPr/>
            </a:pPr>
            <a:r>
              <a:rPr lang="en-US" dirty="0" smtClean="0"/>
              <a:t>The </a:t>
            </a:r>
            <a:r>
              <a:rPr lang="en-US" dirty="0"/>
              <a:t>law is clear that </a:t>
            </a:r>
            <a:r>
              <a:rPr lang="en-US" dirty="0" smtClean="0"/>
              <a:t>all school/library </a:t>
            </a:r>
            <a:r>
              <a:rPr lang="en-US" dirty="0"/>
              <a:t>owned </a:t>
            </a:r>
            <a:r>
              <a:rPr lang="en-US" dirty="0" smtClean="0"/>
              <a:t>computers need </a:t>
            </a:r>
            <a:r>
              <a:rPr lang="en-US" dirty="0"/>
              <a:t>to be filtered </a:t>
            </a:r>
            <a:r>
              <a:rPr lang="en-US" u="sng" dirty="0" smtClean="0"/>
              <a:t>at school</a:t>
            </a:r>
          </a:p>
          <a:p>
            <a:pPr lvl="1">
              <a:defRPr/>
            </a:pPr>
            <a:r>
              <a:rPr lang="en-US" dirty="0" smtClean="0"/>
              <a:t>Last year the FCC verbally clarified that computers includes all devices with Internet access (including portable ones)</a:t>
            </a:r>
          </a:p>
          <a:p>
            <a:pPr>
              <a:defRPr/>
            </a:pPr>
            <a:r>
              <a:rPr lang="en-US" dirty="0" smtClean="0"/>
              <a:t>School-owned devices used off-campus:</a:t>
            </a:r>
          </a:p>
          <a:p>
            <a:pPr lvl="1">
              <a:defRPr/>
            </a:pPr>
            <a:r>
              <a:rPr lang="en-US" dirty="0" smtClean="0"/>
              <a:t>The </a:t>
            </a:r>
            <a:r>
              <a:rPr lang="en-US" dirty="0"/>
              <a:t>current rules do not specifically address this issue.  The CIPA statute says all school owned computers must be filtered and does not distinguish between on campus and off campus use.   </a:t>
            </a:r>
            <a:endParaRPr lang="en-US" dirty="0" smtClean="0"/>
          </a:p>
          <a:p>
            <a:pPr lvl="1">
              <a:defRPr/>
            </a:pPr>
            <a:r>
              <a:rPr lang="en-US" dirty="0" smtClean="0"/>
              <a:t>In 2011 the FCC verbally stated that school owned computers used off campus must be filtered</a:t>
            </a:r>
          </a:p>
          <a:p>
            <a:pPr lvl="1">
              <a:defRPr/>
            </a:pPr>
            <a:r>
              <a:rPr lang="en-US" dirty="0" smtClean="0"/>
              <a:t>In late April 2012, FCC stated that issue is still ‘open’ and has not been decided</a:t>
            </a:r>
          </a:p>
          <a:p>
            <a:pPr marL="274320" fontAlgn="auto">
              <a:spcAft>
                <a:spcPts val="0"/>
              </a:spcAft>
              <a:defRPr/>
            </a:pPr>
            <a:endParaRPr lang="en-US" dirty="0"/>
          </a:p>
        </p:txBody>
      </p:sp>
      <p:sp>
        <p:nvSpPr>
          <p:cNvPr id="3" name="Title 2"/>
          <p:cNvSpPr>
            <a:spLocks noGrp="1"/>
          </p:cNvSpPr>
          <p:nvPr>
            <p:ph type="title"/>
          </p:nvPr>
        </p:nvSpPr>
        <p:spPr/>
        <p:txBody>
          <a:bodyPr>
            <a:normAutofit fontScale="90000"/>
          </a:bodyPr>
          <a:lstStyle/>
          <a:p>
            <a:pPr>
              <a:defRPr/>
            </a:pPr>
            <a:r>
              <a:rPr lang="en-US" dirty="0" smtClean="0"/>
              <a:t>Filtering Requirements:  When and Where?</a:t>
            </a:r>
            <a:endParaRPr lang="en-US" dirty="0"/>
          </a:p>
        </p:txBody>
      </p:sp>
      <p:sp>
        <p:nvSpPr>
          <p:cNvPr id="44036"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fld id="{A8958A0F-5F04-4EEC-824C-C92B66A42E09}" type="slidenum">
              <a:rPr lang="en-US">
                <a:solidFill>
                  <a:schemeClr val="tx2"/>
                </a:solidFill>
              </a:rPr>
              <a:pPr eaLnBrk="1" hangingPunct="1"/>
              <a:t>22</a:t>
            </a:fld>
            <a:endParaRPr lang="en-US">
              <a:solidFill>
                <a:schemeClr val="tx2"/>
              </a:solidFill>
            </a:endParaRPr>
          </a:p>
        </p:txBody>
      </p:sp>
    </p:spTree>
    <p:extLst>
      <p:ext uri="{BB962C8B-B14F-4D97-AF65-F5344CB8AC3E}">
        <p14:creationId xmlns:p14="http://schemas.microsoft.com/office/powerpoint/2010/main" val="23256796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Filtering and BYOD Initiatives</a:t>
            </a:r>
          </a:p>
        </p:txBody>
      </p:sp>
      <p:sp>
        <p:nvSpPr>
          <p:cNvPr id="3" name="Content Placeholder 2"/>
          <p:cNvSpPr>
            <a:spLocks noGrp="1"/>
          </p:cNvSpPr>
          <p:nvPr>
            <p:ph idx="1"/>
          </p:nvPr>
        </p:nvSpPr>
        <p:spPr/>
        <p:txBody>
          <a:bodyPr>
            <a:normAutofit fontScale="92500"/>
          </a:bodyPr>
          <a:lstStyle/>
          <a:p>
            <a:pPr>
              <a:defRPr/>
            </a:pPr>
            <a:r>
              <a:rPr lang="en-US" dirty="0"/>
              <a:t>Privately-owned devices used at school, using school’s Internet:</a:t>
            </a:r>
          </a:p>
          <a:p>
            <a:pPr lvl="1">
              <a:defRPr/>
            </a:pPr>
            <a:r>
              <a:rPr lang="en-US" dirty="0"/>
              <a:t>FCC acknowledged </a:t>
            </a:r>
            <a:r>
              <a:rPr lang="en-US" dirty="0" smtClean="0"/>
              <a:t>in August 2011 CIPA Order that </a:t>
            </a:r>
            <a:r>
              <a:rPr lang="en-US" dirty="0"/>
              <a:t>current rules may not address the filtering requirements when personal computers and devices are brought to school  </a:t>
            </a:r>
          </a:p>
          <a:p>
            <a:pPr marL="457200" lvl="1" indent="0">
              <a:buNone/>
            </a:pPr>
            <a:r>
              <a:rPr lang="en-US" i="1" dirty="0" smtClean="0"/>
              <a:t>	</a:t>
            </a:r>
            <a:r>
              <a:rPr lang="en-US" sz="1300" i="1" dirty="0" smtClean="0">
                <a:latin typeface="Times New Roman" pitchFamily="18" charset="0"/>
                <a:ea typeface="Batang" pitchFamily="18" charset="-127"/>
                <a:cs typeface="Times New Roman" pitchFamily="18" charset="0"/>
              </a:rPr>
              <a:t>“Some </a:t>
            </a:r>
            <a:r>
              <a:rPr lang="en-US" sz="1300" i="1" dirty="0">
                <a:latin typeface="Times New Roman" pitchFamily="18" charset="0"/>
                <a:ea typeface="Batang" pitchFamily="18" charset="-127"/>
                <a:cs typeface="Times New Roman" pitchFamily="18" charset="0"/>
              </a:rPr>
              <a:t>E-rate recipients have sought guidance regarding the potential application of CIPA requirements to the use of portable devices owned by students and library patrons, such as laptops and cellular telephones, when those devices are used in a school or library to obtain Internet access that has been funded by E-rate.  We recognize that this is an increasingly important issue, as portable Internet access devices proliferate in schools and libraries.  We believe it may be helpful to clarify the appropriate policies in this area, and intend to seek public comment in a separate proceeding</a:t>
            </a:r>
            <a:r>
              <a:rPr lang="en-US" sz="1300" i="1" dirty="0" smtClean="0">
                <a:latin typeface="Times New Roman" pitchFamily="18" charset="0"/>
                <a:ea typeface="Batang" pitchFamily="18" charset="-127"/>
                <a:cs typeface="Times New Roman" pitchFamily="18" charset="0"/>
              </a:rPr>
              <a:t>.”</a:t>
            </a:r>
          </a:p>
          <a:p>
            <a:r>
              <a:rPr lang="en-US" dirty="0" smtClean="0">
                <a:solidFill>
                  <a:srgbClr val="FF0000"/>
                </a:solidFill>
              </a:rPr>
              <a:t>When this proceeding is initiated, I encourage you to file comments</a:t>
            </a:r>
            <a:endParaRPr lang="en-US" dirty="0">
              <a:solidFill>
                <a:srgbClr val="FF0000"/>
              </a:solidFill>
            </a:endParaRPr>
          </a:p>
          <a:p>
            <a:r>
              <a:rPr lang="en-US" dirty="0" smtClean="0"/>
              <a:t>Because FCC acknowledged that this is an ‘open’ issue, it should be </a:t>
            </a:r>
            <a:r>
              <a:rPr lang="en-US" dirty="0"/>
              <a:t>difficult for FCC to recover E-rate funding for current </a:t>
            </a:r>
            <a:r>
              <a:rPr lang="en-US" dirty="0" smtClean="0"/>
              <a:t>procedures that do not require filtering of privately-devices </a:t>
            </a:r>
            <a:r>
              <a:rPr lang="en-US" dirty="0"/>
              <a:t>used </a:t>
            </a:r>
            <a:r>
              <a:rPr lang="en-US" dirty="0" smtClean="0"/>
              <a:t>on-campus</a:t>
            </a:r>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23</a:t>
            </a:fld>
            <a:endParaRPr lang="en-US"/>
          </a:p>
        </p:txBody>
      </p:sp>
    </p:spTree>
    <p:extLst>
      <p:ext uri="{BB962C8B-B14F-4D97-AF65-F5344CB8AC3E}">
        <p14:creationId xmlns:p14="http://schemas.microsoft.com/office/powerpoint/2010/main" val="24557693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Filtering and BYOD Initiatives</a:t>
            </a:r>
          </a:p>
        </p:txBody>
      </p:sp>
      <p:sp>
        <p:nvSpPr>
          <p:cNvPr id="3" name="Content Placeholder 2"/>
          <p:cNvSpPr>
            <a:spLocks noGrp="1"/>
          </p:cNvSpPr>
          <p:nvPr>
            <p:ph idx="1"/>
          </p:nvPr>
        </p:nvSpPr>
        <p:spPr/>
        <p:txBody>
          <a:bodyPr>
            <a:normAutofit fontScale="92500" lnSpcReduction="20000"/>
          </a:bodyPr>
          <a:lstStyle/>
          <a:p>
            <a:r>
              <a:rPr lang="en-US" dirty="0" smtClean="0"/>
              <a:t>Privately-owned devices used on campus, using private Internet access (such as 3G, </a:t>
            </a:r>
            <a:r>
              <a:rPr lang="en-US" dirty="0" err="1" smtClean="0"/>
              <a:t>aircards</a:t>
            </a:r>
            <a:r>
              <a:rPr lang="en-US" dirty="0" smtClean="0"/>
              <a:t>)</a:t>
            </a:r>
          </a:p>
          <a:p>
            <a:pPr lvl="1"/>
            <a:r>
              <a:rPr lang="en-US" dirty="0" smtClean="0"/>
              <a:t>This also is an open issue, but less likely a CIPA issue if not using a school device or school Internet</a:t>
            </a:r>
          </a:p>
          <a:p>
            <a:pPr lvl="1"/>
            <a:r>
              <a:rPr lang="en-US" dirty="0" smtClean="0"/>
              <a:t>However, you should be sure your ISP addresses the appropriate use of these devices (and perhaps filtering) regardless of whether CIPA requires it</a:t>
            </a:r>
          </a:p>
          <a:p>
            <a:r>
              <a:rPr lang="en-US" i="1" dirty="0"/>
              <a:t>As of now, no exceptions for cellular </a:t>
            </a:r>
            <a:r>
              <a:rPr lang="en-US" i="1" dirty="0" smtClean="0"/>
              <a:t>devices</a:t>
            </a:r>
          </a:p>
          <a:p>
            <a:endParaRPr lang="en-US" i="1" dirty="0" smtClean="0"/>
          </a:p>
          <a:p>
            <a:pPr marL="0" indent="0" algn="ctr">
              <a:buNone/>
            </a:pPr>
            <a:r>
              <a:rPr lang="en-US" sz="3900" dirty="0" smtClean="0">
                <a:solidFill>
                  <a:srgbClr val="FF0000"/>
                </a:solidFill>
              </a:rPr>
              <a:t>Advice: </a:t>
            </a:r>
          </a:p>
          <a:p>
            <a:pPr marL="0" indent="0" algn="ctr">
              <a:buNone/>
            </a:pPr>
            <a:r>
              <a:rPr lang="en-US" dirty="0" smtClean="0">
                <a:solidFill>
                  <a:srgbClr val="FF0000"/>
                </a:solidFill>
              </a:rPr>
              <a:t>Do your absolute best to comply with the spirit of CIPA through policy and practice.  If you are filtering all devices the best you can and protecting your students from </a:t>
            </a:r>
            <a:r>
              <a:rPr lang="en-US" dirty="0">
                <a:solidFill>
                  <a:srgbClr val="FF0000"/>
                </a:solidFill>
              </a:rPr>
              <a:t>visual depictions that are obscene, </a:t>
            </a:r>
            <a:r>
              <a:rPr lang="en-US" dirty="0" smtClean="0">
                <a:solidFill>
                  <a:srgbClr val="FF0000"/>
                </a:solidFill>
              </a:rPr>
              <a:t>pornographic, </a:t>
            </a:r>
            <a:r>
              <a:rPr lang="en-US" dirty="0">
                <a:solidFill>
                  <a:srgbClr val="FF0000"/>
                </a:solidFill>
              </a:rPr>
              <a:t>or harmful to </a:t>
            </a:r>
            <a:r>
              <a:rPr lang="en-US" dirty="0" smtClean="0">
                <a:solidFill>
                  <a:srgbClr val="FF0000"/>
                </a:solidFill>
              </a:rPr>
              <a:t>minors,  the FCC should take this into consideration if you are ever audited.</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C238F03A-58E1-4ECA-9024-348A9A81A53D}" type="slidenum">
              <a:rPr lang="en-US" smtClean="0"/>
              <a:pPr/>
              <a:t>24</a:t>
            </a:fld>
            <a:endParaRPr lang="en-US"/>
          </a:p>
        </p:txBody>
      </p:sp>
    </p:spTree>
    <p:extLst>
      <p:ext uri="{BB962C8B-B14F-4D97-AF65-F5344CB8AC3E}">
        <p14:creationId xmlns:p14="http://schemas.microsoft.com/office/powerpoint/2010/main" val="84734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238F03A-58E1-4ECA-9024-348A9A81A53D}" type="slidenum">
              <a:rPr lang="en-US" smtClean="0"/>
              <a:pPr/>
              <a:t>25</a:t>
            </a:fld>
            <a:endParaRPr lang="en-US"/>
          </a:p>
        </p:txBody>
      </p:sp>
      <p:sp>
        <p:nvSpPr>
          <p:cNvPr id="2" name="Title 1"/>
          <p:cNvSpPr>
            <a:spLocks noGrp="1"/>
          </p:cNvSpPr>
          <p:nvPr>
            <p:ph type="title" idx="4294967295"/>
          </p:nvPr>
        </p:nvSpPr>
        <p:spPr>
          <a:xfrm>
            <a:off x="838200" y="1981200"/>
            <a:ext cx="7772400" cy="1362075"/>
          </a:xfrm>
        </p:spPr>
        <p:txBody>
          <a:bodyPr>
            <a:normAutofit fontScale="90000"/>
          </a:bodyPr>
          <a:lstStyle/>
          <a:p>
            <a:pPr algn="ctr"/>
            <a:r>
              <a:rPr lang="en-US" dirty="0" smtClean="0"/>
              <a:t>Questions?</a:t>
            </a:r>
            <a:br>
              <a:rPr lang="en-US" dirty="0" smtClean="0"/>
            </a:br>
            <a:r>
              <a:rPr lang="en-US" dirty="0" smtClean="0"/>
              <a:t/>
            </a:r>
            <a:br>
              <a:rPr lang="en-US" dirty="0" smtClean="0"/>
            </a:br>
            <a:r>
              <a:rPr lang="en-US" sz="3100" dirty="0" smtClean="0"/>
              <a:t>To join the PA E-rate Listserve, send an e-mail to:</a:t>
            </a:r>
            <a:br>
              <a:rPr lang="en-US" sz="3100" dirty="0" smtClean="0"/>
            </a:br>
            <a:r>
              <a:rPr lang="en-US" sz="3100" dirty="0" smtClean="0">
                <a:hlinkClick r:id="rId2"/>
              </a:rPr>
              <a:t>jtschell@comcast.net</a:t>
            </a:r>
            <a:r>
              <a:rPr lang="en-US" sz="3100" dirty="0" smtClean="0"/>
              <a:t/>
            </a:r>
            <a:br>
              <a:rPr lang="en-US" sz="3100" dirty="0" smtClean="0"/>
            </a:br>
            <a:r>
              <a:rPr lang="en-US" sz="3100" dirty="0" smtClean="0"/>
              <a:t>Include your name and school (or library) name</a:t>
            </a:r>
            <a:endParaRPr lang="en-US" sz="3100" dirty="0"/>
          </a:p>
        </p:txBody>
      </p:sp>
    </p:spTree>
    <p:extLst>
      <p:ext uri="{BB962C8B-B14F-4D97-AF65-F5344CB8AC3E}">
        <p14:creationId xmlns:p14="http://schemas.microsoft.com/office/powerpoint/2010/main" val="1701456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90600" y="2560023"/>
            <a:ext cx="6858000" cy="769441"/>
          </a:xfrm>
        </p:spPr>
        <p:txBody>
          <a:bodyPr/>
          <a:lstStyle/>
          <a:p>
            <a:r>
              <a:rPr lang="en-US" sz="4400" dirty="0" smtClean="0"/>
              <a:t>First, the original...</a:t>
            </a:r>
            <a:endParaRPr lang="en-US" sz="44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3</a:t>
            </a:fld>
            <a:endParaRPr lang="en-US"/>
          </a:p>
        </p:txBody>
      </p:sp>
    </p:spTree>
    <p:extLst>
      <p:ext uri="{BB962C8B-B14F-4D97-AF65-F5344CB8AC3E}">
        <p14:creationId xmlns:p14="http://schemas.microsoft.com/office/powerpoint/2010/main" val="920540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 of Original CIPA Requirements</a:t>
            </a:r>
          </a:p>
        </p:txBody>
      </p:sp>
      <p:sp>
        <p:nvSpPr>
          <p:cNvPr id="3" name="Content Placeholder 2"/>
          <p:cNvSpPr>
            <a:spLocks noGrp="1"/>
          </p:cNvSpPr>
          <p:nvPr>
            <p:ph idx="1"/>
          </p:nvPr>
        </p:nvSpPr>
        <p:spPr/>
        <p:txBody>
          <a:bodyPr>
            <a:normAutofit lnSpcReduction="10000"/>
          </a:bodyPr>
          <a:lstStyle/>
          <a:p>
            <a:r>
              <a:rPr lang="en-US" dirty="0" smtClean="0"/>
              <a:t>Children’s Internet Protection Act  (CIPA) requires schools and libraries to:</a:t>
            </a:r>
          </a:p>
          <a:p>
            <a:pPr lvl="1"/>
            <a:r>
              <a:rPr lang="en-US" dirty="0" smtClean="0"/>
              <a:t>Have a board-approved Internet Safety Policy</a:t>
            </a:r>
          </a:p>
          <a:p>
            <a:pPr lvl="1"/>
            <a:r>
              <a:rPr lang="en-US" dirty="0" smtClean="0"/>
              <a:t>Filter Internet access from certain visual depictions</a:t>
            </a:r>
          </a:p>
          <a:p>
            <a:pPr lvl="1"/>
            <a:r>
              <a:rPr lang="en-US" dirty="0" smtClean="0"/>
              <a:t>Monitor online activities of students (schools only)</a:t>
            </a:r>
          </a:p>
          <a:p>
            <a:r>
              <a:rPr lang="en-US" dirty="0" smtClean="0"/>
              <a:t>Applies to schools and libraries receiving Internet </a:t>
            </a:r>
            <a:r>
              <a:rPr lang="en-US" dirty="0"/>
              <a:t>access and internal connections </a:t>
            </a:r>
            <a:r>
              <a:rPr lang="en-US" dirty="0" smtClean="0"/>
              <a:t>services</a:t>
            </a:r>
          </a:p>
          <a:p>
            <a:pPr lvl="1"/>
            <a:r>
              <a:rPr lang="en-US" dirty="0" smtClean="0"/>
              <a:t>Does not apply if </a:t>
            </a:r>
            <a:r>
              <a:rPr lang="en-US" u="sng" dirty="0" smtClean="0"/>
              <a:t>only</a:t>
            </a:r>
            <a:r>
              <a:rPr lang="en-US" dirty="0" smtClean="0"/>
              <a:t> receiving discounts on telecommunications services</a:t>
            </a:r>
          </a:p>
          <a:p>
            <a:pPr lvl="1"/>
            <a:r>
              <a:rPr lang="en-US" dirty="0" smtClean="0"/>
              <a:t>If a school or library is in an Internet consortium, they still must be CIPA compliant</a:t>
            </a:r>
          </a:p>
          <a:p>
            <a:pPr marL="0" indent="0">
              <a:buNone/>
            </a:pPr>
            <a:r>
              <a:rPr lang="en-US" dirty="0"/>
              <a:t/>
            </a:r>
            <a:br>
              <a:rPr lang="en-US" dirty="0"/>
            </a:br>
            <a:endParaRPr lang="en-US" dirty="0" smtClean="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4</a:t>
            </a:fld>
            <a:endParaRPr lang="en-US"/>
          </a:p>
        </p:txBody>
      </p:sp>
    </p:spTree>
    <p:extLst>
      <p:ext uri="{BB962C8B-B14F-4D97-AF65-F5344CB8AC3E}">
        <p14:creationId xmlns:p14="http://schemas.microsoft.com/office/powerpoint/2010/main" val="994934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Original CIPA: Internet Safety Policies</a:t>
            </a:r>
            <a:endParaRPr lang="en-US" dirty="0"/>
          </a:p>
        </p:txBody>
      </p:sp>
      <p:sp>
        <p:nvSpPr>
          <p:cNvPr id="3" name="Content Placeholder 2"/>
          <p:cNvSpPr>
            <a:spLocks noGrp="1"/>
          </p:cNvSpPr>
          <p:nvPr>
            <p:ph idx="1"/>
          </p:nvPr>
        </p:nvSpPr>
        <p:spPr>
          <a:xfrm>
            <a:off x="457200" y="1524000"/>
            <a:ext cx="8229600" cy="5029200"/>
          </a:xfrm>
        </p:spPr>
        <p:txBody>
          <a:bodyPr>
            <a:normAutofit fontScale="92500" lnSpcReduction="10000"/>
          </a:bodyPr>
          <a:lstStyle/>
          <a:p>
            <a:r>
              <a:rPr lang="en-US" dirty="0"/>
              <a:t>Must be </a:t>
            </a:r>
            <a:r>
              <a:rPr lang="en-US" dirty="0" smtClean="0"/>
              <a:t>approved by governing board after a public </a:t>
            </a:r>
            <a:r>
              <a:rPr lang="en-US" dirty="0"/>
              <a:t>hearing or </a:t>
            </a:r>
            <a:r>
              <a:rPr lang="en-US" dirty="0" smtClean="0"/>
              <a:t>open meeting </a:t>
            </a:r>
            <a:r>
              <a:rPr lang="en-US" dirty="0"/>
              <a:t>for which reasonable notice is </a:t>
            </a:r>
            <a:r>
              <a:rPr lang="en-US" dirty="0" smtClean="0"/>
              <a:t>provided</a:t>
            </a:r>
          </a:p>
          <a:p>
            <a:pPr lvl="1"/>
            <a:r>
              <a:rPr lang="en-US" dirty="0"/>
              <a:t>For private schools, “public” notice means notice to their appropriate constituent </a:t>
            </a:r>
            <a:r>
              <a:rPr lang="en-US" dirty="0" smtClean="0"/>
              <a:t>group</a:t>
            </a:r>
          </a:p>
          <a:p>
            <a:pPr lvl="1"/>
            <a:r>
              <a:rPr lang="en-US" dirty="0" smtClean="0"/>
              <a:t>For public schools, a meeting where public comment is permitted satisfies the public hearing requirement</a:t>
            </a:r>
          </a:p>
          <a:p>
            <a:r>
              <a:rPr lang="en-US" dirty="0" smtClean="0"/>
              <a:t>Must address: </a:t>
            </a:r>
          </a:p>
          <a:p>
            <a:pPr lvl="1"/>
            <a:r>
              <a:rPr lang="en-US" dirty="0" smtClean="0"/>
              <a:t>Access </a:t>
            </a:r>
            <a:r>
              <a:rPr lang="en-US" dirty="0"/>
              <a:t>by minors to inappropriate matter</a:t>
            </a:r>
          </a:p>
          <a:p>
            <a:pPr lvl="1"/>
            <a:r>
              <a:rPr lang="en-US" dirty="0"/>
              <a:t>Safety/security of minors when using e-mail, chat rooms, other direct electronic communications</a:t>
            </a:r>
          </a:p>
          <a:p>
            <a:pPr lvl="1"/>
            <a:r>
              <a:rPr lang="en-US" dirty="0"/>
              <a:t>Unauthorized access, including “hacking” and other unlawful activities by minors online </a:t>
            </a:r>
          </a:p>
          <a:p>
            <a:pPr lvl="1"/>
            <a:r>
              <a:rPr lang="en-US" dirty="0"/>
              <a:t>Unauthorized disclosure, use and dissemination of personal information regarding minors</a:t>
            </a:r>
          </a:p>
          <a:p>
            <a:pPr lvl="1"/>
            <a:r>
              <a:rPr lang="en-US" dirty="0"/>
              <a:t>Measures designed to restrict minors’ access to materials harmful to </a:t>
            </a:r>
            <a:r>
              <a:rPr lang="en-US" dirty="0" smtClean="0"/>
              <a:t>minors</a:t>
            </a:r>
            <a:endParaRPr lang="en-US" dirty="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5</a:t>
            </a:fld>
            <a:endParaRPr lang="en-US"/>
          </a:p>
        </p:txBody>
      </p:sp>
    </p:spTree>
    <p:extLst>
      <p:ext uri="{BB962C8B-B14F-4D97-AF65-F5344CB8AC3E}">
        <p14:creationId xmlns:p14="http://schemas.microsoft.com/office/powerpoint/2010/main" val="2299717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Original CIPA: Technology Protection Measures</a:t>
            </a:r>
            <a:endParaRPr lang="en-US" sz="3200" dirty="0"/>
          </a:p>
        </p:txBody>
      </p:sp>
      <p:sp>
        <p:nvSpPr>
          <p:cNvPr id="3" name="Content Placeholder 2"/>
          <p:cNvSpPr>
            <a:spLocks noGrp="1"/>
          </p:cNvSpPr>
          <p:nvPr>
            <p:ph idx="1"/>
          </p:nvPr>
        </p:nvSpPr>
        <p:spPr/>
        <p:txBody>
          <a:bodyPr/>
          <a:lstStyle/>
          <a:p>
            <a:r>
              <a:rPr lang="en-US" dirty="0" smtClean="0"/>
              <a:t>Schools and libraries must use specific </a:t>
            </a:r>
            <a:r>
              <a:rPr lang="en-US" dirty="0"/>
              <a:t>technology that blocks or filters Internet </a:t>
            </a:r>
            <a:r>
              <a:rPr lang="en-US" dirty="0" smtClean="0"/>
              <a:t>access</a:t>
            </a:r>
          </a:p>
          <a:p>
            <a:pPr lvl="1"/>
            <a:r>
              <a:rPr lang="en-US" dirty="0" smtClean="0"/>
              <a:t>Filter can be set to different levels, depending on age of user</a:t>
            </a:r>
            <a:endParaRPr lang="en-US" dirty="0"/>
          </a:p>
          <a:p>
            <a:r>
              <a:rPr lang="en-US" dirty="0"/>
              <a:t>Must protect against access by adults and minors to visual depictions that are obscene, child pornography, or harmful to </a:t>
            </a:r>
            <a:r>
              <a:rPr lang="en-US" dirty="0" smtClean="0"/>
              <a:t>minors</a:t>
            </a:r>
          </a:p>
          <a:p>
            <a:r>
              <a:rPr lang="en-US" dirty="0" smtClean="0"/>
              <a:t>Applies to all computers, not just computers used by students</a:t>
            </a:r>
            <a:endParaRPr lang="en-US" dirty="0"/>
          </a:p>
          <a:p>
            <a:r>
              <a:rPr lang="en-US" dirty="0"/>
              <a:t>May be disabled for </a:t>
            </a:r>
            <a:r>
              <a:rPr lang="en-US" u="sng" dirty="0"/>
              <a:t>adults</a:t>
            </a:r>
            <a:r>
              <a:rPr lang="en-US" dirty="0"/>
              <a:t> engaged in bona fide research or other lawful </a:t>
            </a:r>
            <a:r>
              <a:rPr lang="en-US" dirty="0" smtClean="0"/>
              <a:t>purposes</a:t>
            </a:r>
          </a:p>
          <a:p>
            <a:pPr lvl="1"/>
            <a:r>
              <a:rPr lang="en-US" dirty="0" smtClean="0"/>
              <a:t>Note, there are no provisions to disengage filter for students</a:t>
            </a:r>
          </a:p>
          <a:p>
            <a:pPr lvl="1"/>
            <a:r>
              <a:rPr lang="en-US" dirty="0" smtClean="0"/>
              <a:t>Filter cannot be </a:t>
            </a:r>
            <a:r>
              <a:rPr lang="en-US" dirty="0"/>
              <a:t>permanently </a:t>
            </a:r>
            <a:r>
              <a:rPr lang="en-US" dirty="0" smtClean="0"/>
              <a:t>disabled for adults</a:t>
            </a:r>
          </a:p>
          <a:p>
            <a:endParaRPr lang="en-US" dirty="0"/>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6</a:t>
            </a:fld>
            <a:endParaRPr lang="en-US"/>
          </a:p>
        </p:txBody>
      </p:sp>
    </p:spTree>
    <p:extLst>
      <p:ext uri="{BB962C8B-B14F-4D97-AF65-F5344CB8AC3E}">
        <p14:creationId xmlns:p14="http://schemas.microsoft.com/office/powerpoint/2010/main" val="1524524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Harmful to Minors Defined As....</a:t>
            </a:r>
            <a:endParaRPr lang="en-US" dirty="0"/>
          </a:p>
        </p:txBody>
      </p:sp>
      <p:sp>
        <p:nvSpPr>
          <p:cNvPr id="3" name="Content Placeholder 2"/>
          <p:cNvSpPr>
            <a:spLocks noGrp="1"/>
          </p:cNvSpPr>
          <p:nvPr>
            <p:ph idx="1"/>
          </p:nvPr>
        </p:nvSpPr>
        <p:spPr/>
        <p:txBody>
          <a:bodyPr>
            <a:normAutofit/>
          </a:bodyPr>
          <a:lstStyle/>
          <a:p>
            <a:pPr marL="0" indent="0">
              <a:buNone/>
            </a:pPr>
            <a:r>
              <a:rPr lang="en-US" sz="2800" baseline="30000" dirty="0"/>
              <a:t>CIPA defines “harmful to minors” to mean: any picture, image, image, graphic image file, or other visual depiction that--(i) taken as a whole and with respect to minors, appeals to a prurient interest in nudity, sex, or excretion; (ii) depicts, describes, or represents, in a patently offensive way with respect to what is suitable for minors, an actual or simulated sexual act or sexual contact, actual or simulated normal or perverted sexual acts, or a lewd exhibition of the genitals; and (iii) taken as a whole, lacks serious literary, artistic, political, or scientific value as to minors.  47 U.S.C. § 254(h)(7)(G).</a:t>
            </a:r>
            <a:endParaRPr lang="en-US" sz="2800"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7</a:t>
            </a:fld>
            <a:endParaRPr lang="en-US"/>
          </a:p>
        </p:txBody>
      </p:sp>
    </p:spTree>
    <p:extLst>
      <p:ext uri="{BB962C8B-B14F-4D97-AF65-F5344CB8AC3E}">
        <p14:creationId xmlns:p14="http://schemas.microsoft.com/office/powerpoint/2010/main" val="2966907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en-US" dirty="0"/>
              <a:t>Copy of approved policy</a:t>
            </a:r>
          </a:p>
          <a:p>
            <a:pPr>
              <a:defRPr/>
            </a:pPr>
            <a:r>
              <a:rPr lang="en-US" sz="2400" dirty="0" smtClean="0"/>
              <a:t>Notice </a:t>
            </a:r>
            <a:r>
              <a:rPr lang="en-US" sz="2400" dirty="0"/>
              <a:t>of public hearing or public meeting (such as school board meeting) where CIPA policy was considered and voted upon</a:t>
            </a:r>
          </a:p>
          <a:p>
            <a:pPr marL="548640" lvl="1" indent="-182880" fontAlgn="auto">
              <a:spcAft>
                <a:spcPts val="0"/>
              </a:spcAft>
              <a:defRPr/>
            </a:pPr>
            <a:r>
              <a:rPr lang="en-US" dirty="0"/>
              <a:t>Agenda for meeting – show opportunity for public input/comment before adoption of CIPA policy</a:t>
            </a:r>
          </a:p>
          <a:p>
            <a:pPr marL="548640" lvl="1" indent="-182880" fontAlgn="auto">
              <a:spcAft>
                <a:spcPts val="0"/>
              </a:spcAft>
              <a:defRPr/>
            </a:pPr>
            <a:r>
              <a:rPr lang="en-US" dirty="0"/>
              <a:t>Other documentation for opportunity for public </a:t>
            </a:r>
            <a:r>
              <a:rPr lang="en-US" dirty="0" smtClean="0"/>
              <a:t>comment</a:t>
            </a:r>
          </a:p>
          <a:p>
            <a:pPr marL="274320" fontAlgn="auto">
              <a:spcAft>
                <a:spcPts val="0"/>
              </a:spcAft>
              <a:defRPr/>
            </a:pPr>
            <a:r>
              <a:rPr lang="en-US" sz="2400" dirty="0" smtClean="0"/>
              <a:t>Filtering records, purchase orders</a:t>
            </a:r>
          </a:p>
          <a:p>
            <a:pPr marL="274320" fontAlgn="auto">
              <a:spcAft>
                <a:spcPts val="0"/>
              </a:spcAft>
              <a:defRPr/>
            </a:pPr>
            <a:r>
              <a:rPr lang="en-US" dirty="0" smtClean="0"/>
              <a:t>Method for monitoring online activity of students </a:t>
            </a:r>
          </a:p>
          <a:p>
            <a:pPr marL="274320" fontAlgn="auto">
              <a:spcAft>
                <a:spcPts val="0"/>
              </a:spcAft>
              <a:defRPr/>
            </a:pPr>
            <a:r>
              <a:rPr lang="en-US" dirty="0" smtClean="0"/>
              <a:t>Information does not get submitted to PDE or USAC, but must be retained and provided upon request</a:t>
            </a:r>
          </a:p>
          <a:p>
            <a:pPr marL="274320" fontAlgn="auto">
              <a:spcAft>
                <a:spcPts val="0"/>
              </a:spcAft>
              <a:defRPr/>
            </a:pPr>
            <a:endParaRPr lang="en-US" sz="2400" dirty="0"/>
          </a:p>
          <a:p>
            <a:pPr marL="274320" fontAlgn="auto">
              <a:spcAft>
                <a:spcPts val="0"/>
              </a:spcAft>
              <a:defRPr/>
            </a:pPr>
            <a:endParaRPr lang="en-US" dirty="0"/>
          </a:p>
        </p:txBody>
      </p:sp>
      <p:sp>
        <p:nvSpPr>
          <p:cNvPr id="24579"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eaLnBrk="1" hangingPunct="1"/>
            <a:fld id="{08A30DB1-64C4-439D-A729-98756E6D8D88}" type="slidenum">
              <a:rPr lang="en-US">
                <a:solidFill>
                  <a:schemeClr val="tx2"/>
                </a:solidFill>
                <a:latin typeface="Arial" charset="0"/>
              </a:rPr>
              <a:pPr eaLnBrk="1" hangingPunct="1"/>
              <a:t>8</a:t>
            </a:fld>
            <a:endParaRPr lang="en-US">
              <a:solidFill>
                <a:schemeClr val="tx2"/>
              </a:solidFill>
              <a:latin typeface="Arial" charset="0"/>
            </a:endParaRPr>
          </a:p>
        </p:txBody>
      </p:sp>
      <p:sp>
        <p:nvSpPr>
          <p:cNvPr id="2" name="Title 1"/>
          <p:cNvSpPr>
            <a:spLocks noGrp="1"/>
          </p:cNvSpPr>
          <p:nvPr>
            <p:ph type="title"/>
          </p:nvPr>
        </p:nvSpPr>
        <p:spPr/>
        <p:txBody>
          <a:bodyPr>
            <a:normAutofit/>
          </a:bodyPr>
          <a:lstStyle/>
          <a:p>
            <a:pPr fontAlgn="auto">
              <a:spcAft>
                <a:spcPts val="0"/>
              </a:spcAft>
              <a:defRPr/>
            </a:pPr>
            <a:r>
              <a:rPr lang="en-US" dirty="0" smtClean="0"/>
              <a:t>Original CIPA:  What To Keep</a:t>
            </a:r>
            <a:endParaRPr lang="en-US" dirty="0"/>
          </a:p>
        </p:txBody>
      </p:sp>
    </p:spTree>
    <p:extLst>
      <p:ext uri="{BB962C8B-B14F-4D97-AF65-F5344CB8AC3E}">
        <p14:creationId xmlns:p14="http://schemas.microsoft.com/office/powerpoint/2010/main" val="2205901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Original CIPA:  </a:t>
            </a:r>
            <a:r>
              <a:rPr lang="en-US" dirty="0" smtClean="0"/>
              <a:t>How Long To </a:t>
            </a:r>
            <a:r>
              <a:rPr lang="en-US" dirty="0"/>
              <a:t>Keep</a:t>
            </a:r>
          </a:p>
        </p:txBody>
      </p:sp>
      <p:sp>
        <p:nvSpPr>
          <p:cNvPr id="3" name="Content Placeholder 2"/>
          <p:cNvSpPr>
            <a:spLocks noGrp="1"/>
          </p:cNvSpPr>
          <p:nvPr>
            <p:ph idx="1"/>
          </p:nvPr>
        </p:nvSpPr>
        <p:spPr/>
        <p:txBody>
          <a:bodyPr>
            <a:normAutofit fontScale="92500" lnSpcReduction="10000"/>
          </a:bodyPr>
          <a:lstStyle/>
          <a:p>
            <a:r>
              <a:rPr lang="en-US" dirty="0"/>
              <a:t>Schools must retain their Internet Safety Policy documentation for at least five years after the last date of service for a particular funding </a:t>
            </a:r>
            <a:r>
              <a:rPr lang="en-US" dirty="0" smtClean="0"/>
              <a:t>year</a:t>
            </a:r>
            <a:endParaRPr lang="en-US" dirty="0"/>
          </a:p>
          <a:p>
            <a:pPr lvl="1"/>
            <a:r>
              <a:rPr lang="en-US" dirty="0" smtClean="0"/>
              <a:t>For </a:t>
            </a:r>
            <a:r>
              <a:rPr lang="en-US" dirty="0"/>
              <a:t>example, if a school held a public hearing and adopted its Internet Safety Policy in 2001 and relied on that same policy to make its Form 486 CIPA certification in FY 2011, the school must retain its Internet safety policy documentation (from 2001) for five years after the last day of service for FY 2011, which would be until June 30, 2016.  </a:t>
            </a:r>
            <a:endParaRPr lang="en-US" dirty="0" smtClean="0"/>
          </a:p>
          <a:p>
            <a:r>
              <a:rPr lang="en-US" dirty="0" smtClean="0"/>
              <a:t>If </a:t>
            </a:r>
            <a:r>
              <a:rPr lang="en-US" dirty="0"/>
              <a:t>you don't have this documentation, you should issue a new public notice, hold a new public hearing, and adopt your current Internet Safety Policy to become </a:t>
            </a:r>
            <a:r>
              <a:rPr lang="en-US" dirty="0" smtClean="0"/>
              <a:t>compliant</a:t>
            </a:r>
          </a:p>
          <a:p>
            <a:r>
              <a:rPr lang="en-US" dirty="0"/>
              <a:t>No CIPA violation has occurred if the hearing or meeting was held prior to August 2004 and records of the notice and the hearing or meeting cannot be produced</a:t>
            </a:r>
          </a:p>
          <a:p>
            <a:endParaRPr lang="en-US" dirty="0"/>
          </a:p>
        </p:txBody>
      </p:sp>
      <p:sp>
        <p:nvSpPr>
          <p:cNvPr id="4" name="Slide Number Placeholder 3"/>
          <p:cNvSpPr>
            <a:spLocks noGrp="1"/>
          </p:cNvSpPr>
          <p:nvPr>
            <p:ph type="sldNum" sz="quarter" idx="12"/>
          </p:nvPr>
        </p:nvSpPr>
        <p:spPr/>
        <p:txBody>
          <a:bodyPr/>
          <a:lstStyle/>
          <a:p>
            <a:fld id="{C238F03A-58E1-4ECA-9024-348A9A81A53D}" type="slidenum">
              <a:rPr lang="en-US" smtClean="0"/>
              <a:pPr/>
              <a:t>9</a:t>
            </a:fld>
            <a:endParaRPr lang="en-US"/>
          </a:p>
        </p:txBody>
      </p:sp>
    </p:spTree>
    <p:extLst>
      <p:ext uri="{BB962C8B-B14F-4D97-AF65-F5344CB8AC3E}">
        <p14:creationId xmlns:p14="http://schemas.microsoft.com/office/powerpoint/2010/main" val="143173709"/>
      </p:ext>
    </p:extLst>
  </p:cSld>
  <p:clrMapOvr>
    <a:masterClrMapping/>
  </p:clrMapOvr>
</p:sld>
</file>

<file path=ppt/theme/theme1.xml><?xml version="1.0" encoding="utf-8"?>
<a:theme xmlns:a="http://schemas.openxmlformats.org/drawingml/2006/main" name="GreenWave_BusDesignSlides">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406B6EB-8CCB-429C-9D3B-EA09378A397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GreenWave_BusDesignSlides</Template>
  <TotalTime>637</TotalTime>
  <Words>2005</Words>
  <Application>Microsoft Office PowerPoint</Application>
  <PresentationFormat>On-screen Show (4:3)</PresentationFormat>
  <Paragraphs>173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GreenWave_BusDesignSlides</vt:lpstr>
      <vt:lpstr>The Children’s Internet Protection Act (CIPA)...                       Complying with the Old                                                  and the New</vt:lpstr>
      <vt:lpstr>Overview</vt:lpstr>
      <vt:lpstr>First, the original...</vt:lpstr>
      <vt:lpstr>Recap of Original CIPA Requirements</vt:lpstr>
      <vt:lpstr>Original CIPA: Internet Safety Policies</vt:lpstr>
      <vt:lpstr>Original CIPA: Technology Protection Measures</vt:lpstr>
      <vt:lpstr>Harmful to Minors Defined As....</vt:lpstr>
      <vt:lpstr>Original CIPA:  What To Keep</vt:lpstr>
      <vt:lpstr>Original CIPA:  How Long To Keep</vt:lpstr>
      <vt:lpstr>And now, the new...</vt:lpstr>
      <vt:lpstr>New CIPA Requirements</vt:lpstr>
      <vt:lpstr>Internet Safety Policies</vt:lpstr>
      <vt:lpstr>CTC and IUs with Part-Time Students</vt:lpstr>
      <vt:lpstr>Sample ISP Language</vt:lpstr>
      <vt:lpstr>Sample ISP Language</vt:lpstr>
      <vt:lpstr>Online Safety Education Resources</vt:lpstr>
      <vt:lpstr>Online Safety Education Resources</vt:lpstr>
      <vt:lpstr>iSafe/PAIUnet Partnership</vt:lpstr>
      <vt:lpstr>NEW CIPA Documentation</vt:lpstr>
      <vt:lpstr>CIPA Clarifications and BYOD Issues...</vt:lpstr>
      <vt:lpstr>CIPA Clarifications</vt:lpstr>
      <vt:lpstr>Filtering Requirements:  When and Where?</vt:lpstr>
      <vt:lpstr>Filtering and BYOD Initiatives</vt:lpstr>
      <vt:lpstr>Filtering and BYOD Initiatives</vt:lpstr>
      <vt:lpstr>Questions?  To join the PA E-rate Listserve, send an e-mail to: jtschell@comcast.net Include your name and school (or library) name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Priority 2 Funding:   An Applicant’s Guide</dc:title>
  <dc:creator>Julie Tritt Schell</dc:creator>
  <cp:lastModifiedBy>Julie Tritt Schell</cp:lastModifiedBy>
  <cp:revision>51</cp:revision>
  <cp:lastPrinted>2012-02-14T15:19:30Z</cp:lastPrinted>
  <dcterms:created xsi:type="dcterms:W3CDTF">2012-01-07T20:43:31Z</dcterms:created>
  <dcterms:modified xsi:type="dcterms:W3CDTF">2012-05-17T17:53:07Z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TC103853789990</vt:lpwstr>
  </property>
  <property fmtid="{D5CDD505-2E9C-101B-9397-08002B2CF9AE}" pid="3" name="_AdHocReviewCycleID">
    <vt:i4>-2113583228</vt:i4>
  </property>
  <property fmtid="{D5CDD505-2E9C-101B-9397-08002B2CF9AE}" pid="4" name="_NewReviewCycle">
    <vt:lpwstr/>
  </property>
  <property fmtid="{D5CDD505-2E9C-101B-9397-08002B2CF9AE}" pid="5" name="_EmailSubject">
    <vt:lpwstr>hello!</vt:lpwstr>
  </property>
  <property fmtid="{D5CDD505-2E9C-101B-9397-08002B2CF9AE}" pid="6" name="_AuthorEmail">
    <vt:lpwstr>jtschell@comcast.net</vt:lpwstr>
  </property>
  <property fmtid="{D5CDD505-2E9C-101B-9397-08002B2CF9AE}" pid="7" name="_AuthorEmailDisplayName">
    <vt:lpwstr>Julie Tritt Schell</vt:lpwstr>
  </property>
  <property fmtid="{D5CDD505-2E9C-101B-9397-08002B2CF9AE}" pid="8" name="_PreviousAdHocReviewCycleID">
    <vt:i4>-1850396122</vt:i4>
  </property>
</Properties>
</file>